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70"/>
  </p:notesMasterIdLst>
  <p:handoutMasterIdLst>
    <p:handoutMasterId r:id="rId71"/>
  </p:handoutMasterIdLst>
  <p:sldIdLst>
    <p:sldId id="274" r:id="rId3"/>
    <p:sldId id="475" r:id="rId4"/>
    <p:sldId id="476" r:id="rId5"/>
    <p:sldId id="477" r:id="rId6"/>
    <p:sldId id="478" r:id="rId7"/>
    <p:sldId id="479" r:id="rId8"/>
    <p:sldId id="480" r:id="rId9"/>
    <p:sldId id="481" r:id="rId10"/>
    <p:sldId id="482" r:id="rId11"/>
    <p:sldId id="483" r:id="rId12"/>
    <p:sldId id="484" r:id="rId13"/>
    <p:sldId id="485" r:id="rId14"/>
    <p:sldId id="539" r:id="rId15"/>
    <p:sldId id="486" r:id="rId16"/>
    <p:sldId id="487" r:id="rId17"/>
    <p:sldId id="488" r:id="rId18"/>
    <p:sldId id="489" r:id="rId19"/>
    <p:sldId id="490" r:id="rId20"/>
    <p:sldId id="491" r:id="rId21"/>
    <p:sldId id="492" r:id="rId22"/>
    <p:sldId id="493" r:id="rId23"/>
    <p:sldId id="494" r:id="rId24"/>
    <p:sldId id="495" r:id="rId25"/>
    <p:sldId id="496" r:id="rId26"/>
    <p:sldId id="497" r:id="rId27"/>
    <p:sldId id="498" r:id="rId28"/>
    <p:sldId id="499" r:id="rId29"/>
    <p:sldId id="500" r:id="rId30"/>
    <p:sldId id="501" r:id="rId31"/>
    <p:sldId id="502" r:id="rId32"/>
    <p:sldId id="543" r:id="rId33"/>
    <p:sldId id="503" r:id="rId34"/>
    <p:sldId id="504" r:id="rId35"/>
    <p:sldId id="505" r:id="rId36"/>
    <p:sldId id="506" r:id="rId37"/>
    <p:sldId id="507" r:id="rId38"/>
    <p:sldId id="508" r:id="rId39"/>
    <p:sldId id="509" r:id="rId40"/>
    <p:sldId id="511" r:id="rId41"/>
    <p:sldId id="512" r:id="rId42"/>
    <p:sldId id="514" r:id="rId43"/>
    <p:sldId id="541" r:id="rId44"/>
    <p:sldId id="515" r:id="rId45"/>
    <p:sldId id="517" r:id="rId46"/>
    <p:sldId id="544" r:id="rId47"/>
    <p:sldId id="542" r:id="rId48"/>
    <p:sldId id="519" r:id="rId49"/>
    <p:sldId id="520" r:id="rId50"/>
    <p:sldId id="521" r:id="rId51"/>
    <p:sldId id="522" r:id="rId52"/>
    <p:sldId id="523" r:id="rId53"/>
    <p:sldId id="524" r:id="rId54"/>
    <p:sldId id="525" r:id="rId55"/>
    <p:sldId id="526" r:id="rId56"/>
    <p:sldId id="527" r:id="rId57"/>
    <p:sldId id="528" r:id="rId58"/>
    <p:sldId id="529" r:id="rId59"/>
    <p:sldId id="530" r:id="rId60"/>
    <p:sldId id="531" r:id="rId61"/>
    <p:sldId id="533" r:id="rId62"/>
    <p:sldId id="534" r:id="rId63"/>
    <p:sldId id="535" r:id="rId64"/>
    <p:sldId id="536" r:id="rId65"/>
    <p:sldId id="474" r:id="rId66"/>
    <p:sldId id="540" r:id="rId67"/>
    <p:sldId id="419" r:id="rId68"/>
    <p:sldId id="420" r:id="rId69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A22E"/>
    <a:srgbClr val="663606"/>
    <a:srgbClr val="603A14"/>
    <a:srgbClr val="E85C0E"/>
    <a:srgbClr val="BAB398"/>
    <a:srgbClr val="ADA485"/>
    <a:srgbClr val="C6C0AA"/>
    <a:srgbClr val="663106"/>
    <a:srgbClr val="F8DC9E"/>
    <a:srgbClr val="FBEED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94" autoAdjust="0"/>
    <p:restoredTop sz="94533" autoAdjust="0"/>
  </p:normalViewPr>
  <p:slideViewPr>
    <p:cSldViewPr>
      <p:cViewPr varScale="1">
        <p:scale>
          <a:sx n="92" d="100"/>
          <a:sy n="92" d="100"/>
        </p:scale>
        <p:origin x="246" y="9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commentAuthors" Target="commentAuthor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notesMaster" Target="notesMasters/notesMaster1.xml"/><Relationship Id="rId75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tableStyles" Target="tableStyles.xml"/><Relationship Id="rId7" Type="http://schemas.openxmlformats.org/officeDocument/2006/relationships/slide" Target="slides/slide5.xml"/><Relationship Id="rId7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6/22/2015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jpeg>
</file>

<file path=ppt/media/image36.jpeg>
</file>

<file path=ppt/media/image37.png>
</file>

<file path=ppt/media/image38.png>
</file>

<file path=ppt/media/image39.png>
</file>

<file path=ppt/media/image4.jpeg>
</file>

<file path=ppt/media/image40.jpeg>
</file>

<file path=ppt/media/image41.jpeg>
</file>

<file path=ppt/media/image42.jpeg>
</file>

<file path=ppt/media/image43.png>
</file>

<file path=ppt/media/image44.pn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png>
</file>

<file path=ppt/media/image54.jpe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6/22/2015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7707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106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9EEA578-17BD-4465-B0BA-10AE59C7EC2E}" type="slidenum">
              <a:rPr lang="en-US"/>
              <a:pPr/>
              <a:t>37</a:t>
            </a:fld>
            <a:r>
              <a:rPr lang="en-US" dirty="0"/>
              <a:t>##</a:t>
            </a:r>
          </a:p>
        </p:txBody>
      </p:sp>
      <p:sp>
        <p:nvSpPr>
          <p:cNvPr id="465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5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7013758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2830A27-D02A-40CA-809E-AC61EE934F3E}" type="slidenum">
              <a:rPr lang="en-US"/>
              <a:pPr/>
              <a:t>39</a:t>
            </a:fld>
            <a:r>
              <a:rPr lang="en-US" dirty="0"/>
              <a:t>##</a:t>
            </a:r>
          </a:p>
        </p:txBody>
      </p:sp>
      <p:sp>
        <p:nvSpPr>
          <p:cNvPr id="4689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89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5570053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451A438-EB3B-4944-9695-972E1DFC4FE6}" type="slidenum">
              <a:rPr lang="en-US"/>
              <a:pPr/>
              <a:t>41</a:t>
            </a:fld>
            <a:r>
              <a:rPr lang="en-US" dirty="0"/>
              <a:t>##</a:t>
            </a:r>
          </a:p>
        </p:txBody>
      </p:sp>
      <p:sp>
        <p:nvSpPr>
          <p:cNvPr id="4311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11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6167211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6D93346-BBAD-42F8-8685-A539306AC997}" type="slidenum">
              <a:rPr lang="en-US"/>
              <a:pPr/>
              <a:t>48</a:t>
            </a:fld>
            <a:r>
              <a:rPr lang="en-US" dirty="0"/>
              <a:t>##</a:t>
            </a:r>
          </a:p>
        </p:txBody>
      </p:sp>
      <p:sp>
        <p:nvSpPr>
          <p:cNvPr id="524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4175" y="687388"/>
            <a:ext cx="6089650" cy="3427412"/>
          </a:xfrm>
          <a:ln/>
        </p:spPr>
      </p:sp>
      <p:sp>
        <p:nvSpPr>
          <p:cNvPr id="524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2105116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FDD0801-F694-4D57-BE37-ED191ADD23C7}" type="slidenum">
              <a:rPr lang="en-US"/>
              <a:pPr/>
              <a:t>49</a:t>
            </a:fld>
            <a:r>
              <a:rPr lang="en-US" dirty="0"/>
              <a:t>##</a:t>
            </a:r>
          </a:p>
        </p:txBody>
      </p:sp>
      <p:sp>
        <p:nvSpPr>
          <p:cNvPr id="437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7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7266275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C09AB75-347D-461E-BF13-2253F848F60D}" type="slidenum">
              <a:rPr lang="en-US"/>
              <a:pPr/>
              <a:t>50</a:t>
            </a:fld>
            <a:r>
              <a:rPr lang="en-US" dirty="0"/>
              <a:t>##</a:t>
            </a:r>
          </a:p>
        </p:txBody>
      </p:sp>
      <p:sp>
        <p:nvSpPr>
          <p:cNvPr id="484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4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3077844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59B03DD-A318-422E-B36B-24FACAAC1563}" type="slidenum">
              <a:rPr lang="en-US"/>
              <a:pPr/>
              <a:t>51</a:t>
            </a:fld>
            <a:r>
              <a:rPr lang="en-US" dirty="0"/>
              <a:t>##</a:t>
            </a:r>
          </a:p>
        </p:txBody>
      </p:sp>
      <p:sp>
        <p:nvSpPr>
          <p:cNvPr id="486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6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3844125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28E848E-D8EB-4786-A693-0CC706C068F9}" type="slidenum">
              <a:rPr lang="en-US"/>
              <a:pPr/>
              <a:t>55</a:t>
            </a:fld>
            <a:r>
              <a:rPr lang="en-US" dirty="0"/>
              <a:t>##</a:t>
            </a:r>
          </a:p>
        </p:txBody>
      </p:sp>
      <p:sp>
        <p:nvSpPr>
          <p:cNvPr id="532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4175" y="687388"/>
            <a:ext cx="6089650" cy="3427412"/>
          </a:xfrm>
          <a:ln/>
        </p:spPr>
      </p:sp>
      <p:sp>
        <p:nvSpPr>
          <p:cNvPr id="532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36853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415E3D7-388B-42CA-ACCD-85B4616B58A3}" type="slidenum">
              <a:rPr lang="en-US"/>
              <a:pPr/>
              <a:t>4</a:t>
            </a:fld>
            <a:r>
              <a:rPr lang="en-US" dirty="0"/>
              <a:t>##</a:t>
            </a:r>
          </a:p>
        </p:txBody>
      </p:sp>
      <p:sp>
        <p:nvSpPr>
          <p:cNvPr id="478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82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8075661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5E558BA-3232-4E7B-BCA7-E32CA9FB7BCE}" type="slidenum">
              <a:rPr lang="en-US"/>
              <a:pPr/>
              <a:t>57</a:t>
            </a:fld>
            <a:r>
              <a:rPr lang="en-US" dirty="0"/>
              <a:t>##</a:t>
            </a:r>
          </a:p>
        </p:txBody>
      </p:sp>
      <p:sp>
        <p:nvSpPr>
          <p:cNvPr id="526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4175" y="687388"/>
            <a:ext cx="6089650" cy="3427412"/>
          </a:xfrm>
          <a:ln/>
        </p:spPr>
      </p:sp>
      <p:sp>
        <p:nvSpPr>
          <p:cNvPr id="526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8646267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B0F51EF-462A-4ACA-B3A0-8F564F489D97}" type="slidenum">
              <a:rPr lang="en-US"/>
              <a:pPr/>
              <a:t>58</a:t>
            </a:fld>
            <a:r>
              <a:rPr lang="en-US" dirty="0"/>
              <a:t>##</a:t>
            </a:r>
          </a:p>
        </p:txBody>
      </p:sp>
      <p:sp>
        <p:nvSpPr>
          <p:cNvPr id="5038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38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8679530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C8D37AD-7A62-492F-9494-75F2B905FA5D}" type="slidenum">
              <a:rPr lang="en-US"/>
              <a:pPr/>
              <a:t>59</a:t>
            </a:fld>
            <a:r>
              <a:rPr lang="en-US" dirty="0"/>
              <a:t>##</a:t>
            </a:r>
          </a:p>
        </p:txBody>
      </p:sp>
      <p:sp>
        <p:nvSpPr>
          <p:cNvPr id="491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7350" y="688975"/>
            <a:ext cx="6083300" cy="3424238"/>
          </a:xfrm>
          <a:ln/>
        </p:spPr>
      </p:sp>
      <p:sp>
        <p:nvSpPr>
          <p:cNvPr id="4915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3991" y="4342939"/>
            <a:ext cx="5030018" cy="4113169"/>
          </a:xfrm>
        </p:spPr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4388952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B4F96F3-589E-4A97-BFB7-E621058021F7}" type="slidenum">
              <a:rPr lang="en-US"/>
              <a:pPr/>
              <a:t>60</a:t>
            </a:fld>
            <a:r>
              <a:rPr lang="en-US" dirty="0"/>
              <a:t>##</a:t>
            </a:r>
          </a:p>
        </p:txBody>
      </p:sp>
      <p:sp>
        <p:nvSpPr>
          <p:cNvPr id="4956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7350" y="688975"/>
            <a:ext cx="6083300" cy="3424238"/>
          </a:xfrm>
          <a:ln/>
        </p:spPr>
      </p:sp>
      <p:sp>
        <p:nvSpPr>
          <p:cNvPr id="4956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3991" y="4342939"/>
            <a:ext cx="5030018" cy="4113169"/>
          </a:xfrm>
        </p:spPr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83614434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3057593-DCDA-454C-B6D3-F8C052E3CFFD}" type="slidenum">
              <a:rPr lang="en-US"/>
              <a:pPr/>
              <a:t>61</a:t>
            </a:fld>
            <a:r>
              <a:rPr lang="en-US" dirty="0"/>
              <a:t>##</a:t>
            </a:r>
          </a:p>
        </p:txBody>
      </p:sp>
      <p:sp>
        <p:nvSpPr>
          <p:cNvPr id="536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4175" y="687388"/>
            <a:ext cx="6089650" cy="3427412"/>
          </a:xfrm>
          <a:ln/>
        </p:spPr>
      </p:sp>
      <p:sp>
        <p:nvSpPr>
          <p:cNvPr id="536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8776366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C855979-81E2-4608-BCFA-85C8CAAE2DA8}" type="slidenum">
              <a:rPr lang="en-US"/>
              <a:pPr/>
              <a:t>62</a:t>
            </a:fld>
            <a:r>
              <a:rPr lang="en-US" dirty="0"/>
              <a:t>##</a:t>
            </a:r>
          </a:p>
        </p:txBody>
      </p:sp>
      <p:sp>
        <p:nvSpPr>
          <p:cNvPr id="5017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7350" y="688975"/>
            <a:ext cx="6083300" cy="3424238"/>
          </a:xfrm>
          <a:ln/>
        </p:spPr>
      </p:sp>
      <p:sp>
        <p:nvSpPr>
          <p:cNvPr id="5017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3991" y="4342939"/>
            <a:ext cx="5030018" cy="4113169"/>
          </a:xfrm>
        </p:spPr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2143296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C57712C-29FF-400E-952B-194A29DEF58D}" type="slidenum">
              <a:rPr lang="en-US"/>
              <a:pPr/>
              <a:t>63</a:t>
            </a:fld>
            <a:r>
              <a:rPr lang="en-US" dirty="0"/>
              <a:t>##</a:t>
            </a:r>
          </a:p>
        </p:txBody>
      </p:sp>
      <p:sp>
        <p:nvSpPr>
          <p:cNvPr id="528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4175" y="687388"/>
            <a:ext cx="6089650" cy="3427412"/>
          </a:xfrm>
          <a:ln/>
        </p:spPr>
      </p:sp>
      <p:sp>
        <p:nvSpPr>
          <p:cNvPr id="528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6949495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A1C33E3-88F0-47D6-959B-869C3121453C}" type="slidenum">
              <a:rPr lang="en-US"/>
              <a:pPr/>
              <a:t>64</a:t>
            </a:fld>
            <a:r>
              <a:rPr lang="en-US" dirty="0"/>
              <a:t>##</a:t>
            </a:r>
          </a:p>
        </p:txBody>
      </p:sp>
      <p:sp>
        <p:nvSpPr>
          <p:cNvPr id="435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5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72583369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1615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994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65141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553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424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3047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6606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8110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2089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72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7484FE-4AE5-402A-8F45-8233A8C35A0E}" type="datetime1">
              <a:rPr lang="en-US" smtClean="0"/>
              <a:t>6/22/2015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2437765" y="76200"/>
            <a:ext cx="9446339" cy="9144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ts val="4000"/>
              </a:lnSpc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304721" y="1066800"/>
            <a:ext cx="11579384" cy="579646"/>
          </a:xfrm>
          <a:prstGeom prst="rect">
            <a:avLst/>
          </a:prstGeom>
        </p:spPr>
        <p:txBody>
          <a:bodyPr>
            <a:spAutoFit/>
          </a:bodyPr>
          <a:lstStyle>
            <a:lvl1pPr marL="319088" marR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 sz="3000" baseline="0"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  <a:lvl2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chemeClr val="tx1">
                    <a:lumMod val="40000"/>
                    <a:lumOff val="60000"/>
                  </a:schemeClr>
                </a:solidFill>
              </a:defRPr>
            </a:lvl3pPr>
            <a:lvl4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marL="319088" marR="0" lvl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CFF66">
                    <a:lumMod val="20000"/>
                    <a:lumOff val="8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First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09441" y="1828801"/>
            <a:ext cx="10868369" cy="599740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buNone/>
              <a:defRPr lang="en-US" sz="200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defRPr>
            </a:lvl1pPr>
          </a:lstStyle>
          <a:p>
            <a:pPr lvl="0"/>
            <a:r>
              <a:rPr lang="en-US" noProof="1" smtClean="0"/>
              <a:t>Source code box</a:t>
            </a:r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5726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 rot="20967018">
            <a:off x="52437" y="3176455"/>
            <a:ext cx="7313295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0000" b="1" kern="1200" noProof="0" dirty="0" smtClean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100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603A14"/>
                </a:solidFill>
              </a:rPr>
              <a:t>?</a:t>
            </a:r>
            <a:endParaRPr lang="en-US" sz="2400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9533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E03154-67DD-4056-8907-5F7123F885BB}" type="datetime1">
              <a:rPr lang="en-US" smtClean="0"/>
              <a:t>6/22/2015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9" r:id="rId5"/>
    <p:sldLayoutId id="2147483670" r:id="rId6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hyperlink" Target="http://softuni.bg/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image" Target="../media/image8.jpe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12.png"/><Relationship Id="rId5" Type="http://schemas.openxmlformats.org/officeDocument/2006/relationships/hyperlink" Target="http://softuni.org/" TargetMode="External"/><Relationship Id="rId10" Type="http://schemas.openxmlformats.org/officeDocument/2006/relationships/image" Target="../media/image11.png"/><Relationship Id="rId4" Type="http://schemas.openxmlformats.org/officeDocument/2006/relationships/image" Target="../media/image7.png"/><Relationship Id="rId9" Type="http://schemas.openxmlformats.org/officeDocument/2006/relationships/image" Target="../media/image10.png"/><Relationship Id="rId14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terator_pattern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2.jpeg"/><Relationship Id="rId4" Type="http://schemas.openxmlformats.org/officeDocument/2006/relationships/image" Target="../media/image4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13" Type="http://schemas.openxmlformats.org/officeDocument/2006/relationships/hyperlink" Target="http://www.softwaregroup-bg.com/" TargetMode="External"/><Relationship Id="rId18" Type="http://schemas.openxmlformats.org/officeDocument/2006/relationships/image" Target="../media/image62.png"/><Relationship Id="rId3" Type="http://schemas.openxmlformats.org/officeDocument/2006/relationships/hyperlink" Target="http://www.vivacom.bg/" TargetMode="External"/><Relationship Id="rId7" Type="http://schemas.openxmlformats.org/officeDocument/2006/relationships/hyperlink" Target="http://www.sbtech.com/" TargetMode="External"/><Relationship Id="rId12" Type="http://schemas.openxmlformats.org/officeDocument/2006/relationships/image" Target="../media/image58.png"/><Relationship Id="rId17" Type="http://schemas.openxmlformats.org/officeDocument/2006/relationships/image" Target="../media/image61.png"/><Relationship Id="rId2" Type="http://schemas.openxmlformats.org/officeDocument/2006/relationships/notesSlide" Target="../notesSlides/notesSlide28.xml"/><Relationship Id="rId16" Type="http://schemas.openxmlformats.org/officeDocument/2006/relationships/image" Target="../media/image6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5.png"/><Relationship Id="rId11" Type="http://schemas.openxmlformats.org/officeDocument/2006/relationships/hyperlink" Target="http://smartit.bg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://www.superhosting.bg/" TargetMode="External"/><Relationship Id="rId10" Type="http://schemas.openxmlformats.org/officeDocument/2006/relationships/image" Target="../media/image57.png"/><Relationship Id="rId19" Type="http://schemas.openxmlformats.org/officeDocument/2006/relationships/hyperlink" Target="https://softuni.bg/courses/oop/" TargetMode="External"/><Relationship Id="rId4" Type="http://schemas.openxmlformats.org/officeDocument/2006/relationships/image" Target="../media/image54.jpeg"/><Relationship Id="rId9" Type="http://schemas.openxmlformats.org/officeDocument/2006/relationships/hyperlink" Target="http://komfo.com/" TargetMode="External"/><Relationship Id="rId14" Type="http://schemas.openxmlformats.org/officeDocument/2006/relationships/image" Target="../media/image59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nc-sa/3.0/deed.en_US" TargetMode="External"/><Relationship Id="rId5" Type="http://schemas.openxmlformats.org/officeDocument/2006/relationships/hyperlink" Target="https://telerikacademy.com/Courses/Courses/Details/159" TargetMode="External"/><Relationship Id="rId4" Type="http://schemas.openxmlformats.org/officeDocument/2006/relationships/image" Target="../media/image7.png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13" Type="http://schemas.openxmlformats.org/officeDocument/2006/relationships/image" Target="../media/image66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6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64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351212" y="838200"/>
            <a:ext cx="8144341" cy="1087372"/>
          </a:xfrm>
        </p:spPr>
        <p:txBody>
          <a:bodyPr>
            <a:normAutofit/>
          </a:bodyPr>
          <a:lstStyle/>
          <a:p>
            <a:r>
              <a:rPr lang="en-US" dirty="0" smtClean="0"/>
              <a:t>Common </a:t>
            </a:r>
            <a:r>
              <a:rPr lang="en-US" dirty="0"/>
              <a:t>Type System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351212" y="2057400"/>
            <a:ext cx="8153400" cy="1676400"/>
          </a:xfrm>
        </p:spPr>
        <p:txBody>
          <a:bodyPr>
            <a:normAutofit lnSpcReduction="10000"/>
          </a:bodyPr>
          <a:lstStyle/>
          <a:p>
            <a:r>
              <a:rPr lang="en-US" sz="3600" dirty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.NET Types Hierarchy, Cloning, </a:t>
            </a:r>
            <a:r>
              <a:rPr lang="en-US" sz="36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Comparing,</a:t>
            </a:r>
            <a:r>
              <a:rPr lang="bg-BG" sz="36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36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Collection Iterators,</a:t>
            </a:r>
            <a:br>
              <a:rPr lang="en-US" sz="36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36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Value </a:t>
            </a:r>
            <a:r>
              <a:rPr lang="en-US" sz="3600" dirty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and Reference </a:t>
            </a:r>
            <a:r>
              <a:rPr lang="en-US" sz="36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Types</a:t>
            </a:r>
            <a:endParaRPr lang="en-US" sz="3600" dirty="0"/>
          </a:p>
        </p:txBody>
      </p:sp>
      <p:pic>
        <p:nvPicPr>
          <p:cNvPr id="102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4" name="Picture 2" title="Software University Foundation">
            <a:hlinkClick r:id="rId5" tooltip="Software University Foundation"/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33" t="-11972" r="-4044" b="1048"/>
          <a:stretch/>
        </p:blipFill>
        <p:spPr bwMode="auto">
          <a:xfrm>
            <a:off x="825157" y="1887144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grpSp>
        <p:nvGrpSpPr>
          <p:cNvPr id="2" name="Group 1"/>
          <p:cNvGrpSpPr/>
          <p:nvPr/>
        </p:nvGrpSpPr>
        <p:grpSpPr>
          <a:xfrm>
            <a:off x="7896134" y="4151656"/>
            <a:ext cx="3429000" cy="1905000"/>
            <a:chOff x="7896134" y="4151656"/>
            <a:chExt cx="3429000" cy="1905000"/>
          </a:xfrm>
        </p:grpSpPr>
        <p:pic>
          <p:nvPicPr>
            <p:cNvPr id="22" name="Picture 2" descr="http://www.countwordula.com/pix/strange_attractors-0086.jpg"/>
            <p:cNvPicPr>
              <a:picLocks noChangeAspect="1" noChangeArrowheads="1"/>
            </p:cNvPicPr>
            <p:nvPr/>
          </p:nvPicPr>
          <p:blipFill>
            <a:blip r:embed="rId7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96134" y="4151656"/>
              <a:ext cx="3429000" cy="1905000"/>
            </a:xfrm>
            <a:prstGeom prst="roundRect">
              <a:avLst>
                <a:gd name="adj" fmla="val 12195"/>
              </a:avLst>
            </a:prstGeom>
            <a:ln w="57150">
              <a:noFill/>
            </a:ln>
            <a:effectLst>
              <a:glow rad="63500">
                <a:schemeClr val="accent3">
                  <a:satMod val="175000"/>
                  <a:alpha val="25000"/>
                </a:schemeClr>
              </a:glow>
              <a:softEdge rad="38100"/>
            </a:effectLst>
          </p:spPr>
        </p:pic>
        <p:pic>
          <p:nvPicPr>
            <p:cNvPr id="23" name="Picture 8" descr="http://images2.wikia.nocookie.net/__cb20120204043720/battlefordreamisland/images/c/c0/Bubble_Icon.png"/>
            <p:cNvPicPr>
              <a:picLocks noChangeAspect="1" noChangeArrowheads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75612" y="4512254"/>
              <a:ext cx="1188682" cy="11384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8" descr="http://images2.wikia.nocookie.net/__cb20120204043720/battlefordreamisland/images/c/c0/Bubble_Icon.png"/>
            <p:cNvPicPr>
              <a:picLocks noChangeAspect="1" noChangeArrowheads="1"/>
            </p:cNvPicPr>
            <p:nvPr/>
          </p:nvPicPr>
          <p:blipFill>
            <a:blip r:embed="rId9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45290" y="4735830"/>
              <a:ext cx="899141" cy="8611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8" descr="http://images2.wikia.nocookie.net/__cb20120204043720/battlefordreamisland/images/c/c0/Bubble_Icon.png"/>
            <p:cNvPicPr>
              <a:picLocks noChangeAspect="1" noChangeArrowheads="1"/>
            </p:cNvPicPr>
            <p:nvPr/>
          </p:nvPicPr>
          <p:blipFill>
            <a:blip r:embed="rId10" cstate="screen">
              <a:duotone>
                <a:prstClr val="black"/>
                <a:schemeClr val="accent3">
                  <a:lumMod val="50000"/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5068" y="4364858"/>
              <a:ext cx="1070910" cy="10256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8" descr="http://images2.wikia.nocookie.net/__cb20120204043720/battlefordreamisland/images/c/c0/Bubble_Icon.png"/>
            <p:cNvPicPr>
              <a:picLocks noChangeAspect="1" noChangeArrowheads="1"/>
            </p:cNvPicPr>
            <p:nvPr/>
          </p:nvPicPr>
          <p:blipFill>
            <a:blip r:embed="rId11" cstate="screen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16501" y="4768535"/>
              <a:ext cx="742547" cy="7111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8" descr="http://images2.wikia.nocookie.net/__cb20120204043720/battlefordreamisland/images/c/c0/Bubble_Icon.png"/>
            <p:cNvPicPr>
              <a:picLocks noChangeAspect="1" noChangeArrowheads="1"/>
            </p:cNvPicPr>
            <p:nvPr/>
          </p:nvPicPr>
          <p:blipFill>
            <a:blip r:embed="rId12" cstate="screen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26668" y="4343400"/>
              <a:ext cx="605711" cy="5801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7" name="Text Placeholder 6"/>
          <p:cNvSpPr>
            <a:spLocks noGrp="1"/>
          </p:cNvSpPr>
          <p:nvPr/>
        </p:nvSpPr>
        <p:spPr bwMode="auto">
          <a:xfrm>
            <a:off x="773197" y="4465165"/>
            <a:ext cx="3187613" cy="525135"/>
          </a:xfrm>
          <a:prstGeom prst="rect">
            <a:avLst/>
          </a:prstGeom>
          <a:noFill/>
          <a:effectLst/>
        </p:spPr>
        <p:txBody>
          <a:bodyPr vert="horz" wrap="square" lIns="36000" tIns="36000" rIns="36000" bIns="36000" rtlCol="0" anchor="b" anchorCtr="0">
            <a:spAutoFit/>
          </a:bodyPr>
          <a:lstStyle>
            <a:lvl1pPr marL="0" indent="0" algn="l" defTabSz="1218987" rtl="0" eaLnBrk="1" fontAlgn="base" latinLnBrk="0" hangingPunct="1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SoftUni Team</a:t>
            </a:r>
            <a:endParaRPr lang="en-US" dirty="0"/>
          </a:p>
        </p:txBody>
      </p:sp>
      <p:sp>
        <p:nvSpPr>
          <p:cNvPr id="38" name="Text Placeholder 7"/>
          <p:cNvSpPr>
            <a:spLocks noGrp="1"/>
          </p:cNvSpPr>
          <p:nvPr/>
        </p:nvSpPr>
        <p:spPr bwMode="auto">
          <a:xfrm>
            <a:off x="773198" y="4935064"/>
            <a:ext cx="3187614" cy="444343"/>
          </a:xfrm>
          <a:prstGeom prst="rect">
            <a:avLst/>
          </a:prstGeom>
          <a:noFill/>
          <a:effectLst/>
        </p:spPr>
        <p:txBody>
          <a:bodyPr vert="horz" wrap="square" lIns="36000" tIns="36000" rIns="36000" bIns="36000" rtlCol="0" anchor="ctr" anchorCtr="0">
            <a:spAutoFit/>
          </a:bodyPr>
          <a:lstStyle>
            <a:lvl1pPr marL="0" indent="0" algn="l" defTabSz="1218987" rtl="0" eaLnBrk="1" fontAlgn="base" latinLnBrk="0" hangingPunct="1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39" name="Text Placeholder 10"/>
          <p:cNvSpPr>
            <a:spLocks noGrp="1"/>
          </p:cNvSpPr>
          <p:nvPr/>
        </p:nvSpPr>
        <p:spPr bwMode="auto">
          <a:xfrm>
            <a:off x="773197" y="5379565"/>
            <a:ext cx="3187613" cy="363552"/>
          </a:xfrm>
          <a:prstGeom prst="rect">
            <a:avLst/>
          </a:prstGeom>
          <a:noFill/>
          <a:effectLst/>
        </p:spPr>
        <p:txBody>
          <a:bodyPr vert="horz" wrap="square" lIns="36000" tIns="36000" rIns="36000" bIns="36000" rtlCol="0" anchor="ctr" anchorCtr="0">
            <a:spAutoFit/>
          </a:bodyPr>
          <a:lstStyle>
            <a:lvl1pPr marL="0" indent="0" algn="l" defTabSz="1218987" rtl="0" eaLnBrk="1" fontAlgn="base" latinLnBrk="0" hangingPunct="1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40" name="Text Placeholder 11"/>
          <p:cNvSpPr>
            <a:spLocks noGrp="1"/>
          </p:cNvSpPr>
          <p:nvPr/>
        </p:nvSpPr>
        <p:spPr bwMode="auto">
          <a:xfrm>
            <a:off x="773197" y="5720727"/>
            <a:ext cx="3187613" cy="331235"/>
          </a:xfrm>
          <a:prstGeom prst="rect">
            <a:avLst/>
          </a:prstGeom>
          <a:noFill/>
          <a:effectLst/>
        </p:spPr>
        <p:txBody>
          <a:bodyPr vert="horz" wrap="square" lIns="36000" tIns="36000" rIns="36000" bIns="36000" rtlCol="0" anchor="ctr" anchorCtr="0">
            <a:spAutoFit/>
          </a:bodyPr>
          <a:lstStyle>
            <a:lvl1pPr marL="0" indent="0" algn="l" defTabSz="1218987" rtl="0" eaLnBrk="1" fontAlgn="base" latinLnBrk="0" hangingPunct="1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hlinkClick r:id="rId13"/>
              </a:rPr>
              <a:t>http://</a:t>
            </a:r>
            <a:r>
              <a:rPr lang="en-US" dirty="0" smtClean="0">
                <a:hlinkClick r:id="rId13"/>
              </a:rPr>
              <a:t>softuni.bg</a:t>
            </a:r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852234" y="3923056"/>
            <a:ext cx="2152473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 smtClean="0"/>
              <a:t>By default the operator</a:t>
            </a:r>
            <a:r>
              <a:rPr lang="bg-BG" dirty="0" smtClean="0"/>
              <a:t> </a:t>
            </a:r>
            <a:r>
              <a:rPr lang="bg-BG" b="1" dirty="0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==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calls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Reference</a:t>
            </a:r>
            <a:r>
              <a:rPr lang="en-US" b="1" noProof="1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Equals()</a:t>
            </a:r>
            <a:endParaRPr lang="en-US" dirty="0" smtClean="0"/>
          </a:p>
          <a:p>
            <a:pPr lvl="1">
              <a:lnSpc>
                <a:spcPct val="110000"/>
              </a:lnSpc>
            </a:pPr>
            <a:r>
              <a:rPr lang="en-US" dirty="0" smtClean="0"/>
              <a:t>Compares the addresses for reference types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Or the binary representation for value types</a:t>
            </a:r>
            <a:endParaRPr lang="bg-BG" dirty="0" smtClean="0"/>
          </a:p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dirty="0" smtClean="0"/>
              <a:t>The methods </a:t>
            </a:r>
            <a:r>
              <a:rPr lang="en-US" b="1" dirty="0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Equals()</a:t>
            </a:r>
            <a:r>
              <a:rPr lang="en-US" dirty="0" smtClean="0"/>
              <a:t>, </a:t>
            </a:r>
            <a:r>
              <a:rPr lang="en-US" b="1" noProof="1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GetHashCode</a:t>
            </a:r>
            <a:r>
              <a:rPr lang="en-US" b="1" dirty="0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()</a:t>
            </a:r>
            <a:r>
              <a:rPr lang="en-US" dirty="0" smtClean="0"/>
              <a:t> should be defined at the same time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The same applies for the operators </a:t>
            </a:r>
            <a:r>
              <a:rPr lang="en-US" b="1" dirty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==</a:t>
            </a:r>
            <a:r>
              <a:rPr lang="en-US" dirty="0"/>
              <a:t> and </a:t>
            </a:r>
            <a:r>
              <a:rPr lang="en-US" b="1" dirty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!=</a:t>
            </a:r>
            <a:endParaRPr lang="en-US" b="1" dirty="0" smtClean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>
              <a:lnSpc>
                <a:spcPct val="110000"/>
              </a:lnSpc>
            </a:pPr>
            <a:r>
              <a:rPr lang="en-US" dirty="0" smtClean="0"/>
              <a:t>You can o</a:t>
            </a:r>
            <a:r>
              <a:rPr lang="en-US" noProof="1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verride </a:t>
            </a:r>
            <a:r>
              <a:rPr lang="en-US" b="1" dirty="0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Equals</a:t>
            </a:r>
            <a:r>
              <a:rPr lang="bg-BG" b="1" dirty="0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()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and use it for </a:t>
            </a:r>
            <a:r>
              <a:rPr lang="en-US" b="1" dirty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==</a:t>
            </a:r>
            <a:r>
              <a:rPr lang="en-US" dirty="0"/>
              <a:t> and </a:t>
            </a:r>
            <a:r>
              <a:rPr lang="en-US" b="1" dirty="0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!=</a:t>
            </a:r>
            <a:endParaRPr lang="bg-BG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Overriding System.Object's Virtual Methods</a:t>
            </a:r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81321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noProof="1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Overriding</a:t>
            </a:r>
            <a:r>
              <a:rPr lang="bg-BG" sz="38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System.Object </a:t>
            </a:r>
            <a:r>
              <a:rPr lang="en-US" sz="38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Methods </a:t>
            </a:r>
            <a:r>
              <a:rPr lang="bg-BG" sz="38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– </a:t>
            </a:r>
            <a:r>
              <a:rPr lang="en-US" sz="38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Example</a:t>
            </a:r>
            <a:endParaRPr lang="en-US" sz="3800" dirty="0"/>
          </a:p>
        </p:txBody>
      </p:sp>
      <p:sp>
        <p:nvSpPr>
          <p:cNvPr id="47105" name="Rectangle 1"/>
          <p:cNvSpPr>
            <a:spLocks noChangeArrowheads="1"/>
          </p:cNvSpPr>
          <p:nvPr/>
        </p:nvSpPr>
        <p:spPr bwMode="auto">
          <a:xfrm>
            <a:off x="435920" y="1219200"/>
            <a:ext cx="11245039" cy="54102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Student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5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string Name { get; set; }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int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Age { get; set; }</a:t>
            </a:r>
            <a:endParaRPr lang="en-US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override bool Equals(object param)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</a:p>
          <a:p>
            <a:pPr eaLnBrk="0" hangingPunct="0">
              <a:lnSpc>
                <a:spcPct val="5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If the cast is invalid, the result will be null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Student student = param as Student;</a:t>
            </a:r>
          </a:p>
          <a:p>
            <a:pPr eaLnBrk="0" hangingPunct="0">
              <a:lnSpc>
                <a:spcPct val="9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Check if we have valid not null Student object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if (student == null)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return false;</a:t>
            </a:r>
          </a:p>
          <a:p>
            <a:pPr eaLnBrk="0" hangingPunct="0">
              <a:lnSpc>
                <a:spcPct val="9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Compare the reference type member fields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if (!Object.Equals(this.Name, student.Name))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return false;</a:t>
            </a:r>
          </a:p>
          <a:p>
            <a:pPr eaLnBrk="0" hangingPunct="0">
              <a:lnSpc>
                <a:spcPct val="9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Compare the value type member fields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if (this.Age != student.Age)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return false;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true;</a:t>
            </a:r>
          </a:p>
          <a:p>
            <a:pPr eaLnBrk="0" hangingPunct="0">
              <a:lnSpc>
                <a:spcPct val="5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algn="r" eaLnBrk="0" hangingPunct="0">
              <a:lnSpc>
                <a:spcPct val="50000"/>
              </a:lnSpc>
              <a:spcBef>
                <a:spcPct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i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the example continues</a:t>
            </a:r>
            <a:endParaRPr lang="bg-BG" sz="2000" b="1" i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7902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noProof="1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Overriding</a:t>
            </a:r>
            <a:r>
              <a:rPr lang="bg-BG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System.Object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Methods </a:t>
            </a:r>
            <a:r>
              <a:rPr lang="bg-BG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–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Example (2)</a:t>
            </a:r>
            <a:endParaRPr lang="en-US" dirty="0"/>
          </a:p>
        </p:txBody>
      </p:sp>
      <p:sp>
        <p:nvSpPr>
          <p:cNvPr id="62466" name="Rectangle 2"/>
          <p:cNvSpPr>
            <a:spLocks noChangeArrowheads="1"/>
          </p:cNvSpPr>
          <p:nvPr/>
        </p:nvSpPr>
        <p:spPr bwMode="auto">
          <a:xfrm>
            <a:off x="543198" y="1295400"/>
            <a:ext cx="11041890" cy="4419600"/>
          </a:xfrm>
          <a:prstGeom prst="roundRect">
            <a:avLst>
              <a:gd name="adj" fmla="val 750"/>
            </a:avLst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marL="0" marR="0" lvl="0" indent="0" defTabSz="914400" eaLnBrk="0" latin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static bool operator ==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(Student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tudent1,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Student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tudent2)</a:t>
            </a:r>
          </a:p>
          <a:p>
            <a:pPr marL="0" marR="0" lvl="0" indent="0" defTabSz="914400" eaLnBrk="0" latin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</a:t>
            </a:r>
          </a:p>
          <a:p>
            <a:pPr marL="0" marR="0" lvl="0" indent="0" defTabSz="914400" eaLnBrk="0" latin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return Student.Equals(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tudent1,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tudent2);</a:t>
            </a:r>
          </a:p>
          <a:p>
            <a:pPr marL="0" marR="0" lvl="0" indent="0" defTabSz="914400" eaLnBrk="0" latin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</a:p>
          <a:p>
            <a:pPr marL="0" marR="0" lvl="0" indent="0" defTabSz="914400" eaLnBrk="0" latin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public static bool operator !=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(Student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tudent1,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</a:t>
            </a: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tudent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tudent2)</a:t>
            </a:r>
          </a:p>
          <a:p>
            <a:pPr marL="0" marR="0" lvl="0" indent="0" defTabSz="914400" eaLnBrk="0" latin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</a:t>
            </a:r>
          </a:p>
          <a:p>
            <a:pPr marL="0" marR="0" lvl="0" indent="0" defTabSz="914400" eaLnBrk="0" latin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return !(Student.Equals(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tudent1,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tudent2));</a:t>
            </a:r>
          </a:p>
          <a:p>
            <a:pPr marL="0" marR="0" lvl="0" indent="0" defTabSz="914400" eaLnBrk="0" latin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</a:p>
          <a:p>
            <a:pPr marL="0" marR="0" lvl="0" indent="0" defTabSz="914400" eaLnBrk="0" latin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public override int GetHashCode()</a:t>
            </a:r>
          </a:p>
          <a:p>
            <a:pPr marL="0" marR="0" lvl="0" indent="0" defTabSz="914400" eaLnBrk="0" latin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</a:t>
            </a:r>
          </a:p>
          <a:p>
            <a:pPr marL="0" marR="0" lvl="0" indent="0" defTabSz="914400" eaLnBrk="0" latin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return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</a:t>
            </a: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ame.GetHashCode()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^ Age.GetHashCode()</a:t>
            </a: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0" marR="0" lvl="0" indent="0" defTabSz="914400" eaLnBrk="0" latin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</a:p>
          <a:p>
            <a:pPr marL="0" marR="0" lvl="0" indent="0" defTabSz="914400" eaLnBrk="0" latin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		</a:t>
            </a: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	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</a:t>
            </a:r>
            <a:endParaRPr lang="bg-BG" sz="21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5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Classes can override the virtual </a:t>
            </a:r>
            <a:r>
              <a:rPr lang="en-US" sz="32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ToString()</a:t>
            </a:r>
            <a:r>
              <a:rPr lang="en-US" sz="3200" dirty="0" smtClean="0"/>
              <a:t> method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Overriding </a:t>
            </a:r>
            <a:r>
              <a:rPr lang="en-US" noProof="1" smtClean="0"/>
              <a:t>ToString()</a:t>
            </a:r>
            <a:endParaRPr lang="en-US" noProof="1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760412" y="1752600"/>
            <a:ext cx="10271338" cy="3816429"/>
          </a:xfrm>
          <a:prstGeom prst="roundRect">
            <a:avLst>
              <a:gd name="adj" fmla="val 750"/>
            </a:avLst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Student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Name { get; set;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Age { get; set;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2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override string ToString()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  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return string.Format("Student: {0}, Age: {1}",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this.Name, this.Age); 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bg-BG" sz="22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7165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267200"/>
            <a:ext cx="8938472" cy="1540176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5000" noProof="1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Overriding </a:t>
            </a:r>
            <a:r>
              <a:rPr lang="en-US" sz="5000" noProof="1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the Virtual Methods in </a:t>
            </a:r>
            <a:r>
              <a:rPr lang="en-US" sz="5000" noProof="1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System.Object</a:t>
            </a:r>
            <a:endParaRPr lang="en-US" sz="5000" noProof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446212" y="5788744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bg-BG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484" y="656993"/>
            <a:ext cx="2643928" cy="3457808"/>
          </a:xfrm>
          <a:prstGeom prst="roundRect">
            <a:avLst>
              <a:gd name="adj" fmla="val 9245"/>
            </a:avLst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20329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The </a:t>
            </a:r>
            <a:r>
              <a:rPr lang="en-US" b="1" dirty="0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System.Object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type has some other methods, which are inherited by all .NET types: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GetType()</a:t>
            </a:r>
          </a:p>
          <a:p>
            <a:pPr lvl="2">
              <a:lnSpc>
                <a:spcPct val="1000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Returns the type's metadata as a </a:t>
            </a:r>
            <a:r>
              <a:rPr lang="en-US" b="1" noProof="1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System.Type</a:t>
            </a:r>
            <a:endParaRPr lang="en-US" b="1" noProof="1" smtClean="0">
              <a:solidFill>
                <a:schemeClr val="tx2">
                  <a:lumMod val="75000"/>
                </a:schemeClr>
              </a:solidFill>
              <a:effectLst>
                <a:outerShdw blurRad="50800" dist="38100" algn="tr" rotWithShape="0">
                  <a:prstClr val="black">
                    <a:alpha val="40000"/>
                  </a:prstClr>
                </a:outerShdw>
              </a:effectLst>
            </a:endParaRPr>
          </a:p>
          <a:p>
            <a:pPr lvl="1">
              <a:lnSpc>
                <a:spcPct val="100000"/>
              </a:lnSpc>
            </a:pPr>
            <a:r>
              <a:rPr lang="en-US" b="1" noProof="1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MemberwiseClone()</a:t>
            </a:r>
          </a:p>
          <a:p>
            <a:pPr lvl="2">
              <a:lnSpc>
                <a:spcPct val="1000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Copies the binary representation of the variable into a new variable</a:t>
            </a:r>
            <a:r>
              <a:rPr lang="bg-BG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(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shallow clone</a:t>
            </a:r>
            <a:r>
              <a:rPr lang="bg-BG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)</a:t>
            </a:r>
            <a:endParaRPr lang="en-US" dirty="0" smtClean="0">
              <a:effectLst>
                <a:outerShdw blurRad="50800" dist="38100" algn="tr" rotWithShape="0">
                  <a:prstClr val="black">
                    <a:alpha val="40000"/>
                  </a:prstClr>
                </a:outerShdw>
              </a:effectLst>
            </a:endParaRPr>
          </a:p>
          <a:p>
            <a:pPr lvl="1">
              <a:lnSpc>
                <a:spcPct val="100000"/>
              </a:lnSpc>
            </a:pPr>
            <a:r>
              <a:rPr lang="en-US" b="1" noProof="1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ReferenceEquals()</a:t>
            </a:r>
          </a:p>
          <a:p>
            <a:pPr lvl="2">
              <a:lnSpc>
                <a:spcPct val="1000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Compares if two object have the same reference </a:t>
            </a:r>
            <a:endParaRPr lang="en-US" dirty="0">
              <a:effectLst>
                <a:outerShdw blurRad="50800" dist="38100" algn="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More About System.Object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582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427800"/>
            <a:ext cx="8938472" cy="820600"/>
          </a:xfrm>
        </p:spPr>
        <p:txBody>
          <a:bodyPr/>
          <a:lstStyle/>
          <a:p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itchFamily="49" charset="0"/>
                <a:cs typeface="Consolas" pitchFamily="49" charset="0"/>
              </a:rPr>
              <a:t>is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and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itchFamily="49" charset="0"/>
                <a:cs typeface="Consolas" pitchFamily="49" charset="0"/>
              </a:rPr>
              <a:t>as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Operators</a:t>
            </a:r>
            <a:endParaRPr lang="en-US" dirty="0"/>
          </a:p>
        </p:txBody>
      </p:sp>
      <p:pic>
        <p:nvPicPr>
          <p:cNvPr id="71682" name="Picture 2" descr="C:\Users\Peter\Pictures\Kartinki Telerik\Untitled4.jpg"/>
          <p:cNvPicPr>
            <a:picLocks noChangeAspect="1" noChangeArrowheads="1"/>
          </p:cNvPicPr>
          <p:nvPr/>
        </p:nvPicPr>
        <p:blipFill>
          <a:blip r:embed="rId2" cstate="screen">
            <a:grayscl/>
            <a:lum contrast="-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5836" y="1447800"/>
            <a:ext cx="5894209" cy="3566220"/>
          </a:xfrm>
          <a:prstGeom prst="roundRect">
            <a:avLst>
              <a:gd name="adj" fmla="val 7377"/>
            </a:avLst>
          </a:prstGeom>
          <a:noFill/>
          <a:effectLst>
            <a:softEdge rad="63500"/>
          </a:effectLst>
          <a:scene3d>
            <a:camera prst="orthographicFront"/>
            <a:lightRig rig="threePt" dir="t"/>
          </a:scene3d>
          <a:sp3d>
            <a:bevelT prst="angle"/>
          </a:sp3d>
        </p:spPr>
      </p:pic>
      <p:sp>
        <p:nvSpPr>
          <p:cNvPr id="4" name="TextBox 3"/>
          <p:cNvSpPr txBox="1"/>
          <p:nvPr/>
        </p:nvSpPr>
        <p:spPr>
          <a:xfrm rot="21175401">
            <a:off x="4244659" y="3163188"/>
            <a:ext cx="153760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 smtClean="0">
                <a:ln w="25400">
                  <a:solidFill>
                    <a:schemeClr val="accent6">
                      <a:lumMod val="50000"/>
                    </a:schemeClr>
                  </a:solidFill>
                  <a:prstDash val="solid"/>
                </a:ln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sx="120000" sy="120000" algn="ctr" rotWithShape="0">
                    <a:prstClr val="black">
                      <a:alpha val="5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endParaRPr lang="en-US" sz="9600" b="1" dirty="0">
              <a:ln w="25400">
                <a:solidFill>
                  <a:schemeClr val="accent6">
                    <a:lumMod val="50000"/>
                  </a:schemeClr>
                </a:solidFill>
                <a:prstDash val="solid"/>
              </a:ln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sx="120000" sy="120000" algn="ctr" rotWithShape="0">
                  <a:prstClr val="black">
                    <a:alpha val="50000"/>
                  </a:prst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 rot="1037014">
            <a:off x="6614956" y="2454818"/>
            <a:ext cx="153760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>
                <a:ln w="25400">
                  <a:solidFill>
                    <a:schemeClr val="accent6">
                      <a:lumMod val="50000"/>
                    </a:schemeClr>
                  </a:solidFill>
                  <a:prstDash val="solid"/>
                </a:ln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sx="120000" sy="120000" algn="ctr" rotWithShape="0">
                    <a:prstClr val="black">
                      <a:alpha val="5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9600" b="1" dirty="0" smtClean="0">
                <a:ln w="25400">
                  <a:solidFill>
                    <a:schemeClr val="accent6">
                      <a:lumMod val="50000"/>
                    </a:schemeClr>
                  </a:solidFill>
                  <a:prstDash val="solid"/>
                </a:ln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sx="120000" sy="120000" algn="ctr" rotWithShape="0">
                    <a:prstClr val="black">
                      <a:alpha val="5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endParaRPr lang="en-US" sz="9600" b="1" dirty="0">
              <a:ln w="25400">
                <a:solidFill>
                  <a:schemeClr val="accent6">
                    <a:lumMod val="50000"/>
                  </a:schemeClr>
                </a:solidFill>
                <a:prstDash val="solid"/>
              </a:ln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sx="120000" sy="120000" algn="ctr" rotWithShape="0">
                  <a:prstClr val="black">
                    <a:alpha val="50000"/>
                  </a:prst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476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50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The </a:t>
            </a:r>
            <a:r>
              <a:rPr lang="en-US" b="1" dirty="0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is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operator</a:t>
            </a:r>
            <a:endParaRPr lang="bg-BG" dirty="0" smtClean="0">
              <a:effectLst>
                <a:outerShdw blurRad="50800" dist="38100" algn="tr" rotWithShape="0">
                  <a:prstClr val="black">
                    <a:alpha val="40000"/>
                  </a:prstClr>
                </a:outerShdw>
              </a:effectLst>
            </a:endParaRPr>
          </a:p>
          <a:p>
            <a:pPr lvl="1">
              <a:lnSpc>
                <a:spcPct val="950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Checks if an object is an instance of a given type</a:t>
            </a:r>
          </a:p>
          <a:p>
            <a:pPr lvl="1">
              <a:lnSpc>
                <a:spcPct val="950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Polymorphic operation</a:t>
            </a:r>
          </a:p>
          <a:p>
            <a:pPr lvl="2">
              <a:lnSpc>
                <a:spcPct val="95000"/>
              </a:lnSpc>
            </a:pPr>
            <a:r>
              <a:rPr lang="en-US" b="1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b="1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b="1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Int32</a:t>
            </a:r>
          </a:p>
          <a:p>
            <a:pPr lvl="2">
              <a:lnSpc>
                <a:spcPct val="95000"/>
              </a:lnSpc>
            </a:pPr>
            <a:r>
              <a:rPr lang="en-US" b="1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b="1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b="1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</a:p>
          <a:p>
            <a:pPr lvl="2">
              <a:lnSpc>
                <a:spcPct val="95000"/>
              </a:lnSpc>
            </a:pPr>
            <a:r>
              <a:rPr lang="en-US" b="1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b="1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cs typeface="Consolas" panose="020B0609020204030204" pitchFamily="49" charset="0"/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cs typeface="Consolas" panose="020B0609020204030204" pitchFamily="49" charset="0"/>
              </a:rPr>
              <a:t> </a:t>
            </a:r>
            <a:r>
              <a:rPr lang="en-US" b="1" noProof="1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IComparable&lt;int&gt;</a:t>
            </a:r>
          </a:p>
          <a:p>
            <a:pPr>
              <a:lnSpc>
                <a:spcPct val="950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The </a:t>
            </a:r>
            <a:r>
              <a:rPr lang="en-US" b="1" dirty="0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as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operator</a:t>
            </a:r>
            <a:endParaRPr lang="bg-BG" dirty="0" smtClean="0">
              <a:effectLst>
                <a:outerShdw blurRad="50800" dist="38100" algn="tr" rotWithShape="0">
                  <a:prstClr val="black">
                    <a:alpha val="40000"/>
                  </a:prstClr>
                </a:outerShdw>
              </a:effectLst>
            </a:endParaRPr>
          </a:p>
          <a:p>
            <a:pPr lvl="1">
              <a:lnSpc>
                <a:spcPct val="95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Casts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a reference type to another reference type</a:t>
            </a:r>
          </a:p>
          <a:p>
            <a:pPr lvl="1">
              <a:lnSpc>
                <a:spcPct val="950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Returns </a:t>
            </a:r>
            <a:r>
              <a:rPr lang="en-US" b="1" dirty="0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value if it fails, e.g. if the types are incompatible</a:t>
            </a:r>
            <a:endParaRPr lang="bg-BG" dirty="0">
              <a:effectLst>
                <a:outerShdw blurRad="50800" dist="38100" algn="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Type Operators in C#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5612" y="2714500"/>
            <a:ext cx="3097478" cy="2314700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12252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ChangeArrowheads="1"/>
          </p:cNvSpPr>
          <p:nvPr/>
        </p:nvSpPr>
        <p:spPr bwMode="auto">
          <a:xfrm>
            <a:off x="736226" y="1170708"/>
            <a:ext cx="10741586" cy="535429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Shape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}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Triangle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: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Triangle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}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TestOperatorsIsAndAs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static void Main()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Object objBase = new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Shape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  <a:p>
            <a:pPr marL="0" marR="0" lvl="0" indent="0" defTabSz="914400" eaLnBrk="0" latin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if (objBase is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Shape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Console.WriteLine("objBase is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Shape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");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//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Result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objBase is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Shape</a:t>
            </a:r>
            <a:endParaRPr lang="bg-BG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marR="0" lvl="0" indent="0" defTabSz="914400" eaLnBrk="0" latin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if (! (objBase is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Triangle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))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Console.WriteLine("objBase is not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Triangle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");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//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Result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: objBase is not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Triangle</a:t>
            </a:r>
            <a:endParaRPr lang="bg-BG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marR="0" lvl="0" indent="0" defTabSz="914400" eaLnBrk="0" latin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if (objBase is System.Object)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Console.WriteLine("objBase is System.Object");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//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Result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: objBase is System.Object</a:t>
            </a:r>
            <a:endParaRPr lang="en-US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endParaRPr lang="bg-BG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5691714" y="6076890"/>
            <a:ext cx="5736698" cy="400110"/>
          </a:xfrm>
          <a:prstGeom prst="rect">
            <a:avLst/>
          </a:prstGeom>
          <a:noFill/>
          <a:ln w="12700">
            <a:noFill/>
          </a:ln>
          <a:effectLst>
            <a:softEdge rad="0"/>
          </a:effectLst>
        </p:spPr>
        <p:txBody>
          <a:bodyPr wrap="square">
            <a:spAutoFit/>
          </a:bodyPr>
          <a:lstStyle/>
          <a:p>
            <a:pPr marL="0" marR="0" lvl="0" indent="0" algn="r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000" b="1" i="1" noProof="1" smtClean="0">
                <a:solidFill>
                  <a:srgbClr val="FAF7C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</a:t>
            </a:r>
            <a:r>
              <a:rPr lang="en-US" sz="2000" b="1" i="1" noProof="1" smtClean="0">
                <a:solidFill>
                  <a:srgbClr val="FAF7C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the </a:t>
            </a:r>
            <a:r>
              <a:rPr lang="en-US" sz="2000" b="1" i="1" noProof="1">
                <a:solidFill>
                  <a:srgbClr val="FAF7C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example </a:t>
            </a:r>
            <a:r>
              <a:rPr lang="en-US" sz="2000" b="1" i="1" noProof="1" smtClean="0">
                <a:solidFill>
                  <a:srgbClr val="FAF7C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continues</a:t>
            </a:r>
            <a:endParaRPr lang="bg-BG" sz="2000" b="1" i="1" noProof="1" smtClean="0">
              <a:solidFill>
                <a:srgbClr val="FAF7C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Operators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itchFamily="49" charset="0"/>
                <a:cs typeface="Consolas" pitchFamily="49" charset="0"/>
              </a:rPr>
              <a:t>is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and</a:t>
            </a:r>
            <a:r>
              <a:rPr lang="bg-BG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itchFamily="49" charset="0"/>
                <a:cs typeface="Consolas" pitchFamily="49" charset="0"/>
              </a:rPr>
              <a:t>as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– 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958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Operators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itchFamily="49" charset="0"/>
                <a:cs typeface="Consolas" pitchFamily="49" charset="0"/>
              </a:rPr>
              <a:t>is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and</a:t>
            </a:r>
            <a:r>
              <a:rPr lang="bg-BG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itchFamily="49" charset="0"/>
                <a:cs typeface="Consolas" pitchFamily="49" charset="0"/>
              </a:rPr>
              <a:t>as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– Example (2)</a:t>
            </a:r>
            <a:endParaRPr lang="en-US" dirty="0"/>
          </a:p>
        </p:txBody>
      </p:sp>
      <p:sp>
        <p:nvSpPr>
          <p:cNvPr id="73730" name="Rectangle 2"/>
          <p:cNvSpPr>
            <a:spLocks noChangeArrowheads="1"/>
          </p:cNvSpPr>
          <p:nvPr/>
        </p:nvSpPr>
        <p:spPr bwMode="auto">
          <a:xfrm>
            <a:off x="744874" y="1143000"/>
            <a:ext cx="10732938" cy="540147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Shape b = objBase as Shape;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Console.WriteLine("b = {0}", b);</a:t>
            </a:r>
          </a:p>
          <a:p>
            <a:pPr eaLnBrk="0" hangingPunct="0">
              <a:spcAft>
                <a:spcPts val="10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// Result: b =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Shape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Triangle d = objBase as Triangle;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if (d == null)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Console.WriteLine("d is null");</a:t>
            </a:r>
          </a:p>
          <a:p>
            <a:pPr eaLnBrk="0" hangingPunct="0">
              <a:spcAft>
                <a:spcPts val="10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// Result: d is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null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Object o = objBase as object;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Console.WriteLine("o = {0}", o);</a:t>
            </a:r>
          </a:p>
          <a:p>
            <a:pPr eaLnBrk="0" hangingPunct="0">
              <a:spcAft>
                <a:spcPts val="10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// Result: o =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Shape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Triangle der = new Triangle();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Shape bas = der as Shape;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Console.WriteLine("bas = {0}", bas);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// Result: bas =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Triangle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09953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What is Common Type System (CTS)</a:t>
            </a:r>
            <a:r>
              <a:rPr lang="bg-BG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?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The</a:t>
            </a:r>
            <a:r>
              <a:rPr lang="bg-BG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bg-BG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System.Object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type</a:t>
            </a:r>
            <a:endParaRPr lang="bg-BG" dirty="0" smtClean="0">
              <a:effectLst>
                <a:outerShdw blurRad="50800" dist="38100" algn="tr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Operators</a:t>
            </a:r>
            <a:r>
              <a:rPr lang="bg-BG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bg-BG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is</a:t>
            </a:r>
            <a:r>
              <a:rPr lang="bg-BG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and</a:t>
            </a:r>
            <a:r>
              <a:rPr lang="bg-BG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bg-BG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as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Object Cloning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The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IComparable&lt;T&gt;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Interface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The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IEnumerable&lt;T&gt;</a:t>
            </a:r>
            <a:r>
              <a:rPr lang="en-US" dirty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interface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Value Types and Reference Types</a:t>
            </a:r>
            <a:endParaRPr lang="bg-BG" dirty="0">
              <a:effectLst>
                <a:outerShdw blurRad="50800" dist="38100" algn="tr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Passing Parameters</a:t>
            </a:r>
            <a:r>
              <a:rPr lang="bg-BG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: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out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ref</a:t>
            </a:r>
            <a:endParaRPr lang="en-US" b="1" dirty="0">
              <a:solidFill>
                <a:schemeClr val="tx2">
                  <a:lumMod val="75000"/>
                </a:schemeClr>
              </a:solidFill>
              <a:effectLst>
                <a:outerShdw blurRad="50800" dist="38100" algn="tr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pic>
        <p:nvPicPr>
          <p:cNvPr id="51202" name="Picture 2" descr="http://www.sandia.gov/materials/science/nmr_lab/images/books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9012" y="4114800"/>
            <a:ext cx="2801556" cy="2180500"/>
          </a:xfrm>
          <a:prstGeom prst="rect">
            <a:avLst/>
          </a:prstGeom>
          <a:noFill/>
        </p:spPr>
      </p:pic>
      <p:pic>
        <p:nvPicPr>
          <p:cNvPr id="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9012" y="1295400"/>
            <a:ext cx="266700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5532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926496"/>
            <a:ext cx="8938472" cy="820600"/>
          </a:xfrm>
        </p:spPr>
        <p:txBody>
          <a:bodyPr/>
          <a:lstStyle/>
          <a:p>
            <a:pPr algn="ctr"/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Operators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itchFamily="49" charset="0"/>
                <a:cs typeface="Consolas" pitchFamily="49" charset="0"/>
              </a:rPr>
              <a:t>is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and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itchFamily="49" charset="0"/>
                <a:cs typeface="Consolas" pitchFamily="49" charset="0"/>
              </a:rPr>
              <a:t>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2707" y="1066800"/>
            <a:ext cx="5525482" cy="3687766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67458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427800"/>
            <a:ext cx="8938472" cy="820600"/>
          </a:xfrm>
        </p:spPr>
        <p:txBody>
          <a:bodyPr/>
          <a:lstStyle/>
          <a:p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Object Cloning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213" y="990600"/>
            <a:ext cx="8190470" cy="4187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77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 </a:t>
            </a:r>
            <a:r>
              <a:rPr lang="en-US" dirty="0" smtClean="0"/>
              <a:t>programming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cloning </a:t>
            </a:r>
            <a:r>
              <a:rPr lang="en-US" dirty="0" smtClean="0"/>
              <a:t>an object means to create an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identical</a:t>
            </a:r>
            <a:r>
              <a:rPr lang="en-US" dirty="0" smtClean="0">
                <a:solidFill>
                  <a:srgbClr val="F0A22E"/>
                </a:solidFill>
              </a:rPr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copy</a:t>
            </a:r>
            <a:r>
              <a:rPr lang="en-US" dirty="0" smtClean="0">
                <a:solidFill>
                  <a:srgbClr val="F0A22E"/>
                </a:solidFill>
              </a:rPr>
              <a:t> </a:t>
            </a:r>
            <a:r>
              <a:rPr lang="en-US" dirty="0" smtClean="0"/>
              <a:t>of a certain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object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 smtClean="0"/>
              <a:t>Shallow cloning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/>
              <a:t>(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shallow copy</a:t>
            </a:r>
            <a:r>
              <a:rPr lang="en-US" dirty="0" smtClean="0"/>
              <a:t>)</a:t>
            </a:r>
            <a:endParaRPr lang="bg-BG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/>
            <a:r>
              <a:rPr lang="en-US" dirty="0" smtClean="0"/>
              <a:t>Uses the protected </a:t>
            </a:r>
            <a:r>
              <a:rPr lang="en-US" b="1" dirty="0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MemberwiseClone()</a:t>
            </a:r>
            <a:r>
              <a:rPr lang="en-US" dirty="0" smtClean="0"/>
              <a:t> method</a:t>
            </a:r>
          </a:p>
          <a:p>
            <a:pPr lvl="1"/>
            <a:r>
              <a:rPr lang="en-US" dirty="0" smtClean="0"/>
              <a:t>Copies the value types bit by bit (binary)</a:t>
            </a:r>
            <a:endParaRPr lang="bg-BG" dirty="0" smtClean="0"/>
          </a:p>
          <a:p>
            <a:pPr lvl="1"/>
            <a:r>
              <a:rPr lang="en-US" dirty="0" smtClean="0"/>
              <a:t>Copies only the addresses of the reference types</a:t>
            </a:r>
            <a:endParaRPr lang="bg-BG" dirty="0" smtClean="0"/>
          </a:p>
          <a:p>
            <a:r>
              <a:rPr lang="en-US" dirty="0" smtClean="0"/>
              <a:t>Deep </a:t>
            </a:r>
            <a:r>
              <a:rPr lang="en-US" dirty="0"/>
              <a:t>cloning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/>
              <a:t>(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deep copy</a:t>
            </a:r>
            <a:r>
              <a:rPr lang="en-US" dirty="0" smtClean="0"/>
              <a:t>)</a:t>
            </a:r>
            <a:endParaRPr lang="bg-BG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/>
            <a:r>
              <a:rPr lang="en-US" dirty="0" smtClean="0"/>
              <a:t>Recursively copies all member data</a:t>
            </a:r>
            <a:endParaRPr lang="bg-BG" dirty="0" smtClean="0"/>
          </a:p>
          <a:p>
            <a:pPr lvl="1"/>
            <a:r>
              <a:rPr lang="en-US" dirty="0" smtClean="0"/>
              <a:t>Implemented manually by the programmer</a:t>
            </a: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Object Cloning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368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Types which allow cloning should implement the </a:t>
            </a:r>
            <a:r>
              <a:rPr lang="en-US" b="1" noProof="1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ICloneable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interface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The </a:t>
            </a:r>
            <a:r>
              <a:rPr lang="en-US" b="1" dirty="0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Clone</a:t>
            </a:r>
            <a:r>
              <a:rPr lang="bg-BG" b="1" dirty="0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b="1" dirty="0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)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method in  </a:t>
            </a:r>
            <a:r>
              <a:rPr lang="en-US" b="1" noProof="1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ICloneable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The only method of the interface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Returns an identical copy of the object</a:t>
            </a:r>
            <a:endParaRPr lang="en-US" dirty="0">
              <a:effectLst>
                <a:outerShdw blurRad="50800" dist="38100" algn="tr" rotWithShape="0">
                  <a:prstClr val="black">
                    <a:alpha val="40000"/>
                  </a:prstClr>
                </a:outerShdw>
              </a:effectLst>
            </a:endParaRPr>
          </a:p>
          <a:p>
            <a:pPr lvl="2">
              <a:lnSpc>
                <a:spcPct val="1100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Returns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sym typeface="Wingdings" panose="05000000000000000000" pitchFamily="2" charset="2"/>
              </a:rPr>
              <a:t> must be cast later</a:t>
            </a:r>
            <a:endParaRPr lang="bg-BG" dirty="0" smtClean="0">
              <a:effectLst>
                <a:outerShdw blurRad="50800" dist="38100" algn="tr" rotWithShape="0">
                  <a:prstClr val="black">
                    <a:alpha val="40000"/>
                  </a:prstClr>
                </a:outerShdw>
              </a:effectLst>
            </a:endParaRPr>
          </a:p>
          <a:p>
            <a:pPr lvl="1">
              <a:lnSpc>
                <a:spcPct val="1100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You decide whether to create a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deep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or a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shallow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copy or something mixed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Object Cloning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363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ChangeArrowheads="1"/>
          </p:cNvSpPr>
          <p:nvPr/>
        </p:nvSpPr>
        <p:spPr bwMode="auto">
          <a:xfrm>
            <a:off x="685804" y="1143000"/>
            <a:ext cx="10792008" cy="493981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LinkedList&lt;T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: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ICloneable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 Value { get; set; }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LinkedList&lt;T&gt; NextNode { get; private set; }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sz="21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LinkedList(T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value,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LinkedList&lt;T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nextNode = null)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  <a:endParaRPr lang="en-US" sz="21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this.Value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value;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this.NextNode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nextNode;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  <a:endParaRPr lang="en-US" sz="21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sz="21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object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ICloneable.Clone()  // Implicit implementation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  <a:endParaRPr lang="en-US" sz="21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return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this.Clone();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  <a:endParaRPr lang="bg-BG" sz="21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6516462" y="5638800"/>
            <a:ext cx="4911950" cy="400110"/>
          </a:xfrm>
          <a:prstGeom prst="rect">
            <a:avLst/>
          </a:prstGeom>
          <a:noFill/>
          <a:ln w="12700">
            <a:noFill/>
          </a:ln>
          <a:effectLst>
            <a:softEdge rad="0"/>
          </a:effectLst>
        </p:spPr>
        <p:txBody>
          <a:bodyPr wrap="square">
            <a:spAutoFit/>
          </a:bodyPr>
          <a:lstStyle/>
          <a:p>
            <a:pPr marL="0" marR="0" lvl="0" indent="0" algn="r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bg-BG" sz="2000" b="1" i="1" noProof="1" smtClean="0">
                <a:solidFill>
                  <a:srgbClr val="FAF7C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</a:t>
            </a:r>
            <a:r>
              <a:rPr lang="en-US" sz="2000" b="1" i="1" noProof="1" smtClean="0">
                <a:solidFill>
                  <a:srgbClr val="FAF7C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the </a:t>
            </a:r>
            <a:r>
              <a:rPr lang="en-US" sz="2000" b="1" i="1" noProof="1">
                <a:solidFill>
                  <a:srgbClr val="FAF7C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example </a:t>
            </a:r>
            <a:r>
              <a:rPr lang="en-US" sz="2000" b="1" i="1" noProof="1" smtClean="0">
                <a:solidFill>
                  <a:srgbClr val="FAF7C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continues</a:t>
            </a:r>
            <a:endParaRPr lang="bg-BG" sz="2000" b="1" i="1" noProof="1" smtClean="0">
              <a:solidFill>
                <a:srgbClr val="FAF7C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Object Cloning </a:t>
            </a:r>
            <a:r>
              <a:rPr lang="bg-BG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–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437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Object Cloning </a:t>
            </a:r>
            <a:r>
              <a:rPr lang="bg-BG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–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Example</a:t>
            </a:r>
            <a:r>
              <a:rPr lang="en-US" dirty="0" smtClean="0"/>
              <a:t>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(2)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755" y="3124200"/>
            <a:ext cx="2735313" cy="1600200"/>
          </a:xfrm>
          <a:prstGeom prst="rect">
            <a:avLst/>
          </a:prstGeom>
        </p:spPr>
      </p:pic>
      <p:sp>
        <p:nvSpPr>
          <p:cNvPr id="81922" name="Rectangle 2"/>
          <p:cNvSpPr>
            <a:spLocks noChangeArrowheads="1"/>
          </p:cNvSpPr>
          <p:nvPr/>
        </p:nvSpPr>
        <p:spPr bwMode="auto">
          <a:xfrm>
            <a:off x="721134" y="1045488"/>
            <a:ext cx="10756678" cy="543225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LinkedList&lt;T&gt; Clone() // our method Clone()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Copy the first element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LinkedList&lt;T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original = this;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 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valueOriginal = original.Value;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LinkedList&lt;T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result = new LinkedList&lt;T&gt;(valueOriginal);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LinkedList&lt;T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copy = result;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original 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original.NextNode;</a:t>
            </a:r>
          </a:p>
          <a:p>
            <a:pPr marL="0" marR="0" lvl="0" indent="0" defTabSz="914400" eaLnBrk="0" latin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Copy the rest of the elements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while 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(original != null)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  <a:endParaRPr lang="en-US" sz="19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valueOriginal 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original.Value;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copy.NextNode 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new LinkedList&lt;T&gt;(valueOriginal);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original 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original.NextNode;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copy 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copy.NextNode;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  <a:endParaRPr lang="en-US" sz="19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result;</a:t>
            </a:r>
          </a:p>
          <a:p>
            <a:pPr marL="0" marR="0" lvl="0" indent="0" defTabSz="914400" eaLnBrk="0" latin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  <a:buFontTx/>
              <a:buNone/>
              <a:tabLst/>
              <a:defRPr/>
            </a:pP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bg-BG" sz="19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738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0548" y="4934368"/>
            <a:ext cx="9829800" cy="820600"/>
          </a:xfrm>
        </p:spPr>
        <p:txBody>
          <a:bodyPr/>
          <a:lstStyle/>
          <a:p>
            <a:pPr algn="ctr"/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Deep and Shallow Object Cloning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bg-BG" dirty="0"/>
          </a:p>
        </p:txBody>
      </p:sp>
      <p:pic>
        <p:nvPicPr>
          <p:cNvPr id="142338" name="Picture 2" descr="http://www.jesusbewith.us/wp-content/uploads/2009/03/cloning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284" y="1143000"/>
            <a:ext cx="5844328" cy="3283922"/>
          </a:xfrm>
          <a:prstGeom prst="roundRect">
            <a:avLst>
              <a:gd name="adj" fmla="val 16766"/>
            </a:avLst>
          </a:prstGeom>
          <a:noFill/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2411419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684" y="4800600"/>
            <a:ext cx="10873528" cy="896800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The </a:t>
            </a:r>
            <a:r>
              <a:rPr lang="en-US" noProof="1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IComparable&lt;T&gt;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Interface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6212" y="5731776"/>
            <a:ext cx="8938472" cy="688256"/>
          </a:xfrm>
        </p:spPr>
        <p:txBody>
          <a:bodyPr/>
          <a:lstStyle/>
          <a:p>
            <a:r>
              <a:rPr lang="en-US" dirty="0" smtClean="0"/>
              <a:t>Comparing Objects</a:t>
            </a:r>
            <a:endParaRPr lang="bg-BG" dirty="0"/>
          </a:p>
        </p:txBody>
      </p:sp>
      <p:pic>
        <p:nvPicPr>
          <p:cNvPr id="4" name="Picture 2" descr="http://kidsmediacentre.ca/wp-content/uploads/2012/02/Balance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3806" y="1016654"/>
            <a:ext cx="6087814" cy="3402946"/>
          </a:xfrm>
          <a:prstGeom prst="rect">
            <a:avLst/>
          </a:prstGeom>
          <a:noFill/>
          <a:effectLst>
            <a:glow rad="139700">
              <a:schemeClr val="accent4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12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 smtClean="0"/>
              <a:t>The </a:t>
            </a:r>
            <a:r>
              <a:rPr lang="en-US" b="1" noProof="1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System.IComparable&lt;T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 smtClean="0"/>
              <a:t> </a:t>
            </a:r>
            <a:r>
              <a:rPr lang="en-US" dirty="0"/>
              <a:t>interface</a:t>
            </a:r>
            <a:endParaRPr lang="bg-BG" dirty="0" smtClean="0"/>
          </a:p>
          <a:p>
            <a:pPr lvl="1">
              <a:lnSpc>
                <a:spcPct val="110000"/>
              </a:lnSpc>
            </a:pPr>
            <a:r>
              <a:rPr lang="en-US" dirty="0" smtClean="0"/>
              <a:t>Implemented by the types, which can be compared</a:t>
            </a:r>
            <a:br>
              <a:rPr lang="en-US" dirty="0" smtClean="0"/>
            </a:br>
            <a:r>
              <a:rPr lang="en-US" dirty="0" smtClean="0"/>
              <a:t>(ordered in increasing order)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The </a:t>
            </a:r>
            <a:r>
              <a:rPr lang="en-US" b="1" noProof="1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CompareTo(T)</a:t>
            </a:r>
            <a:r>
              <a:rPr lang="en-US" dirty="0" smtClean="0">
                <a:ln w="500">
                  <a:noFill/>
                </a:ln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en-US" dirty="0" smtClean="0"/>
              <a:t>method should return: </a:t>
            </a:r>
            <a:endParaRPr lang="bg-BG" dirty="0" smtClean="0"/>
          </a:p>
          <a:p>
            <a:pPr lvl="1">
              <a:lnSpc>
                <a:spcPct val="110000"/>
              </a:lnSpc>
            </a:pPr>
            <a:r>
              <a:rPr lang="en-US" dirty="0" smtClean="0"/>
              <a:t>Number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 0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/>
              <a:t>– if the passed object is bigger than </a:t>
            </a:r>
            <a:r>
              <a:rPr lang="en-US" b="1" dirty="0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this</a:t>
            </a:r>
            <a:r>
              <a:rPr lang="bg-BG" dirty="0" smtClean="0"/>
              <a:t> </a:t>
            </a:r>
            <a:r>
              <a:rPr lang="en-US" dirty="0" smtClean="0"/>
              <a:t>object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Number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0</a:t>
            </a:r>
            <a:r>
              <a:rPr lang="en-US" dirty="0" smtClean="0"/>
              <a:t> – if the passed object is equal to </a:t>
            </a:r>
            <a:r>
              <a:rPr lang="en-US" b="1" dirty="0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this</a:t>
            </a:r>
            <a:r>
              <a:rPr lang="bg-BG" dirty="0" smtClean="0"/>
              <a:t> </a:t>
            </a:r>
            <a:r>
              <a:rPr lang="en-US" dirty="0" smtClean="0"/>
              <a:t>object</a:t>
            </a:r>
            <a:endParaRPr lang="bg-BG" dirty="0" smtClean="0"/>
          </a:p>
          <a:p>
            <a:pPr lvl="1">
              <a:lnSpc>
                <a:spcPct val="110000"/>
              </a:lnSpc>
            </a:pPr>
            <a:r>
              <a:rPr lang="en-US" dirty="0" smtClean="0"/>
              <a:t>Number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0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/>
              <a:t>– if the passed object is smaller than </a:t>
            </a:r>
            <a:r>
              <a:rPr lang="en-US" b="1" dirty="0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this</a:t>
            </a:r>
            <a:r>
              <a:rPr lang="bg-BG" dirty="0" smtClean="0"/>
              <a:t> </a:t>
            </a:r>
            <a:r>
              <a:rPr lang="en-US" dirty="0" smtClean="0"/>
              <a:t>object</a:t>
            </a: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IComparable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&lt;T&gt; Interface</a:t>
            </a:r>
            <a:endParaRPr lang="en-US" dirty="0"/>
          </a:p>
        </p:txBody>
      </p:sp>
      <p:pic>
        <p:nvPicPr>
          <p:cNvPr id="5" name="Picture 2" descr="http://kidsmediacentre.ca/wp-content/uploads/2012/02/Balance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9422" y="1981200"/>
            <a:ext cx="2251401" cy="1447800"/>
          </a:xfrm>
          <a:prstGeom prst="rect">
            <a:avLst/>
          </a:prstGeom>
          <a:noFill/>
          <a:effectLst>
            <a:glow rad="63500">
              <a:schemeClr val="accent4">
                <a:satMod val="175000"/>
                <a:alpha val="2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2824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IComparable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&lt;T&gt; – Example</a:t>
            </a:r>
            <a:endParaRPr lang="en-US" dirty="0"/>
          </a:p>
        </p:txBody>
      </p:sp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812590" y="1066800"/>
            <a:ext cx="10572113" cy="552458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Point : IComparable&lt;Point&gt;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int X { get; set; }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int Y { get; set; }</a:t>
            </a:r>
          </a:p>
          <a:p>
            <a:pPr eaLnBrk="0" hangingPunct="0">
              <a:lnSpc>
                <a:spcPct val="9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int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CompareTo(Point otherPoint)</a:t>
            </a:r>
            <a:endParaRPr lang="en-US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if (this.X != otherPoint.X)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{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return (this.X - otherPoint.X);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}</a:t>
            </a:r>
          </a:p>
          <a:p>
            <a:pPr eaLnBrk="0" hangingPunct="0">
              <a:lnSpc>
                <a:spcPct val="9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if (this.Y != otherPoint.Y)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{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return (this.Y - otherPoint);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}</a:t>
            </a:r>
          </a:p>
          <a:p>
            <a:pPr eaLnBrk="0" hangingPunct="0">
              <a:lnSpc>
                <a:spcPct val="9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return 0;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bg-BG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0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665800"/>
            <a:ext cx="8938472" cy="1658800"/>
          </a:xfrm>
        </p:spPr>
        <p:txBody>
          <a:bodyPr/>
          <a:lstStyle/>
          <a:p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What is</a:t>
            </a:r>
            <a:r>
              <a:rPr lang="bg-BG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Common Type System (CTS)</a:t>
            </a:r>
            <a:r>
              <a:rPr lang="bg-BG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?</a:t>
            </a:r>
            <a:endParaRPr lang="en-US" dirty="0"/>
          </a:p>
        </p:txBody>
      </p:sp>
      <p:pic>
        <p:nvPicPr>
          <p:cNvPr id="50180" name="Picture 4" descr="http://www.betterphoto.com/uploads/processed/0027/0604161922011flrspec8_thumbnail1_t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645" y="1363238"/>
            <a:ext cx="8383704" cy="29801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softEdge rad="6350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127" y="1689652"/>
            <a:ext cx="3422285" cy="2017322"/>
          </a:xfrm>
          <a:prstGeom prst="rect">
            <a:avLst/>
          </a:prstGeom>
          <a:effectLst>
            <a:glow rad="38100">
              <a:schemeClr val="accent6">
                <a:lumMod val="40000"/>
                <a:lumOff val="60000"/>
                <a:alpha val="40000"/>
              </a:schemeClr>
            </a:glow>
            <a:outerShdw blurRad="63500" sx="102000" sy="102000" algn="ctr" rotWithShape="0">
              <a:prstClr val="black"/>
            </a:outerShdw>
          </a:effectLst>
          <a:scene3d>
            <a:camera prst="perspectiveHeroicExtremeRightFacing">
              <a:rot lat="487347" lon="19532356" rev="120000"/>
            </a:camera>
            <a:lightRig rig="threePt" dir="t"/>
          </a:scene3d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8212" y="1641144"/>
            <a:ext cx="4426299" cy="2197150"/>
          </a:xfrm>
          <a:prstGeom prst="rect">
            <a:avLst/>
          </a:prstGeom>
          <a:effectLst>
            <a:glow rad="38100">
              <a:schemeClr val="accent6">
                <a:lumMod val="40000"/>
                <a:lumOff val="60000"/>
                <a:alpha val="40000"/>
              </a:schemeClr>
            </a:glow>
            <a:outerShdw blurRad="63500" sx="102000" sy="102000" algn="ctr" rotWithShape="0">
              <a:prstClr val="black"/>
            </a:outerShdw>
          </a:effectLst>
          <a:scene3d>
            <a:camera prst="perspectiveHeroicExtremeRightFacing">
              <a:rot lat="487347" lon="19532356" rev="12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44068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823792"/>
            <a:ext cx="8938472" cy="820600"/>
          </a:xfrm>
        </p:spPr>
        <p:txBody>
          <a:bodyPr/>
          <a:lstStyle/>
          <a:p>
            <a:pPr algn="ctr">
              <a:lnSpc>
                <a:spcPts val="48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Implementing IComparable&lt;T&gt;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735736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bg-BG" dirty="0"/>
          </a:p>
        </p:txBody>
      </p:sp>
      <p:pic>
        <p:nvPicPr>
          <p:cNvPr id="5" name="Picture 2" descr="http://kidsmediacentre.ca/wp-content/uploads/2012/02/Balance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4798" y="1411357"/>
            <a:ext cx="5435414" cy="2945746"/>
          </a:xfrm>
          <a:prstGeom prst="rect">
            <a:avLst/>
          </a:prstGeom>
          <a:noFill/>
          <a:effectLst>
            <a:glow rad="139700">
              <a:schemeClr val="accent4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046" y="1447800"/>
            <a:ext cx="3554692" cy="2645893"/>
          </a:xfrm>
          <a:prstGeom prst="rect">
            <a:avLst/>
          </a:prstGeom>
          <a:noFill/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693037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562600"/>
            <a:ext cx="8938472" cy="820600"/>
          </a:xfrm>
        </p:spPr>
        <p:txBody>
          <a:bodyPr/>
          <a:lstStyle/>
          <a:p>
            <a:r>
              <a:rPr lang="en-US" smtClean="0"/>
              <a:t>Exercise </a:t>
            </a:r>
            <a:r>
              <a:rPr lang="en-US" dirty="0" smtClean="0"/>
              <a:t>in Class</a:t>
            </a:r>
            <a:endParaRPr lang="en-US" dirty="0"/>
          </a:p>
        </p:txBody>
      </p:sp>
      <p:pic>
        <p:nvPicPr>
          <p:cNvPr id="1028" name="Picture 4" descr="https://lh5.googleusercontent.com/-hEKQOWAu9VU/U4Ru_nV7_PI/AAAAAAAAIH8/EwutAZyzJA8/w1044-h587-no/DSC0668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7484" y="1143000"/>
            <a:ext cx="7215928" cy="4057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0396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084" y="4114800"/>
            <a:ext cx="10568728" cy="896800"/>
          </a:xfrm>
        </p:spPr>
        <p:txBody>
          <a:bodyPr/>
          <a:lstStyle/>
          <a:p>
            <a:pPr algn="ctr">
              <a:lnSpc>
                <a:spcPts val="54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The </a:t>
            </a:r>
            <a:r>
              <a:rPr lang="en-US" noProof="1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IEnumerable&lt;T&gt;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Interface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6212" y="5145368"/>
            <a:ext cx="8938472" cy="688256"/>
          </a:xfrm>
        </p:spPr>
        <p:txBody>
          <a:bodyPr/>
          <a:lstStyle/>
          <a:p>
            <a:r>
              <a:rPr lang="en-US" dirty="0" smtClean="0"/>
              <a:t>Iterators and </a:t>
            </a:r>
            <a:r>
              <a:rPr lang="en-US" noProof="1" smtClean="0"/>
              <a:t>Foreach</a:t>
            </a:r>
            <a:endParaRPr lang="en-US" noProof="1"/>
          </a:p>
        </p:txBody>
      </p:sp>
      <p:pic>
        <p:nvPicPr>
          <p:cNvPr id="4" name="Picture 2" descr="http://www.ulo.ucl.ac.uk/news/20078-archive/2007-03-03-LunarEclipse/sequence2.jpg"/>
          <p:cNvPicPr>
            <a:picLocks noChangeAspect="1" noChangeArrowheads="1"/>
          </p:cNvPicPr>
          <p:nvPr/>
        </p:nvPicPr>
        <p:blipFill rotWithShape="1">
          <a:blip r:embed="rId2" cstate="screen">
            <a:clrChange>
              <a:clrFrom>
                <a:srgbClr val="010101"/>
              </a:clrFrom>
              <a:clrTo>
                <a:srgbClr val="010101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116040" y="2209800"/>
            <a:ext cx="9855172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359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 algn="r">
              <a:defRPr/>
            </a:pPr>
            <a:fld id="{58452FF4-89E3-4D1B-9927-2DBDC00E58D7}" type="slidenum">
              <a:rPr lang="en-US" sz="1100" smtClean="0"/>
              <a:pPr algn="r">
                <a:defRPr/>
              </a:pPr>
              <a:t>33</a:t>
            </a:fld>
            <a:endParaRPr lang="en-US" sz="1100" dirty="0"/>
          </a:p>
        </p:txBody>
      </p:sp>
      <p:sp>
        <p:nvSpPr>
          <p:cNvPr id="4669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The </a:t>
            </a:r>
            <a:r>
              <a:rPr lang="en-US" sz="32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IEnumerable&lt;T&gt;</a:t>
            </a:r>
            <a:r>
              <a:rPr lang="en-US" sz="3200" dirty="0" smtClean="0"/>
              <a:t> interface provides collection classes with </a:t>
            </a:r>
            <a:r>
              <a:rPr lang="en-US" sz="32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3200" dirty="0" smtClean="0"/>
              <a:t> traversal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It consists of 4 interfaces: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IEnumerable&lt;T&gt;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IEnumerable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IEnumerator&lt;T&gt;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IEnumerator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669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IEnumerable&lt;T&gt;</a:t>
            </a:r>
            <a:endParaRPr lang="en-US" noProof="1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921280" y="3460790"/>
            <a:ext cx="10354732" cy="301621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interface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IEnumerable&lt;T&gt;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: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IEnumerable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IEnumerator&lt;T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GetEnumerator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Non-generic version (compatible with the legacy .NET 1.1)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interface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IEnumerable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IEnumerable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IEnumerator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GetEnumerator();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84658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 algn="r">
              <a:defRPr/>
            </a:pPr>
            <a:fld id="{58452FF4-89E3-4D1B-9927-2DBDC00E58D7}" type="slidenum">
              <a:rPr lang="en-US" sz="1100" smtClean="0"/>
              <a:pPr algn="r">
                <a:defRPr/>
              </a:pPr>
              <a:t>34</a:t>
            </a:fld>
            <a:endParaRPr lang="en-US" sz="1100" dirty="0"/>
          </a:p>
        </p:txBody>
      </p:sp>
      <p:sp>
        <p:nvSpPr>
          <p:cNvPr id="4669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IEnumerator&lt;T&gt;</a:t>
            </a:r>
            <a:r>
              <a:rPr lang="en-US" sz="3200" dirty="0" smtClean="0"/>
              <a:t> provides sequential read-only, forward-only iterator (see </a:t>
            </a:r>
            <a:r>
              <a:rPr lang="en-US" sz="3200" dirty="0" smtClean="0">
                <a:hlinkClick r:id="rId2"/>
              </a:rPr>
              <a:t>Iterator Design Pattern</a:t>
            </a:r>
            <a:r>
              <a:rPr lang="en-US" sz="3200" dirty="0" smtClean="0"/>
              <a:t>)</a:t>
            </a:r>
            <a:endParaRPr lang="en-US" sz="3200" noProof="1">
              <a:solidFill>
                <a:schemeClr val="accent5">
                  <a:lumMod val="20000"/>
                  <a:lumOff val="8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669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IEnumerator&lt;T&gt;</a:t>
            </a:r>
            <a:endParaRPr lang="en-US" noProof="1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921282" y="2430482"/>
            <a:ext cx="10354730" cy="397031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interface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IEnumerator&lt;T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: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IEnumerator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bool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MoveNext();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void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Reset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Current { get; }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interface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IEnumerator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bool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MoveNext();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void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Reset();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object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Current { get; }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bg-BG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244746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The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yield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dirty="0" smtClean="0"/>
              <a:t> construct in C# simplifies the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IEnumerator&lt;T&gt;</a:t>
            </a:r>
            <a:r>
              <a:rPr lang="en-US" dirty="0" smtClean="0"/>
              <a:t> implementations</a:t>
            </a:r>
            <a:endParaRPr lang="en-US" b="0" dirty="0" smtClean="0"/>
          </a:p>
          <a:p>
            <a:pPr lvl="1">
              <a:lnSpc>
                <a:spcPct val="100000"/>
              </a:lnSpc>
            </a:pPr>
            <a:r>
              <a:rPr lang="en-US" dirty="0"/>
              <a:t>When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yield return </a:t>
            </a:r>
            <a:r>
              <a:rPr lang="en-US" dirty="0"/>
              <a:t>statement is </a:t>
            </a:r>
            <a:r>
              <a:rPr lang="en-US" dirty="0" smtClean="0"/>
              <a:t>reached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The expression is returned, and the current element is retained (to resume later)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Yield Return in C#</a:t>
            </a:r>
            <a:endParaRPr lang="en-US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217612" y="4032012"/>
            <a:ext cx="9742593" cy="249299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IEnumerator&lt;int&gt;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GetEnumerator()</a:t>
            </a:r>
          </a:p>
          <a:p>
            <a:pPr eaLnBrk="0" hangingPunct="0">
              <a:lnSpc>
                <a:spcPct val="9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for (int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100;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&lt; 200; i++)</a:t>
            </a:r>
          </a:p>
          <a:p>
            <a:pPr eaLnBrk="0" hangingPunct="0">
              <a:lnSpc>
                <a:spcPct val="9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</a:t>
            </a:r>
          </a:p>
          <a:p>
            <a:pPr eaLnBrk="0" hangingPunct="0">
              <a:lnSpc>
                <a:spcPct val="9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yield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i;</a:t>
            </a:r>
          </a:p>
          <a:p>
            <a:pPr eaLnBrk="0" hangingPunct="0">
              <a:lnSpc>
                <a:spcPct val="9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bg-BG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5173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484" y="4267200"/>
            <a:ext cx="10263928" cy="820600"/>
          </a:xfrm>
        </p:spPr>
        <p:txBody>
          <a:bodyPr/>
          <a:lstStyle/>
          <a:p>
            <a:pPr algn="ctr">
              <a:lnSpc>
                <a:spcPts val="54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Implementing </a:t>
            </a:r>
            <a:r>
              <a:rPr lang="en-US" noProof="1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IEnumerable&lt;T&gt;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6212" y="5297768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bg-BG" dirty="0"/>
          </a:p>
        </p:txBody>
      </p:sp>
      <p:pic>
        <p:nvPicPr>
          <p:cNvPr id="4" name="Picture 2" descr="http://www.ulo.ucl.ac.uk/news/20078-archive/2007-03-03-LunarEclipse/sequence2.jpg"/>
          <p:cNvPicPr>
            <a:picLocks noChangeAspect="1" noChangeArrowheads="1"/>
          </p:cNvPicPr>
          <p:nvPr/>
        </p:nvPicPr>
        <p:blipFill rotWithShape="1">
          <a:blip r:embed="rId2" cstate="screen">
            <a:clrChange>
              <a:clrFrom>
                <a:srgbClr val="010101"/>
              </a:clrFrom>
              <a:clrTo>
                <a:srgbClr val="010101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39839" y="2209800"/>
            <a:ext cx="10007574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774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898" name="Rectangle 2"/>
          <p:cNvSpPr>
            <a:spLocks noGrp="1" noChangeArrowheads="1"/>
          </p:cNvSpPr>
          <p:nvPr>
            <p:ph type="title"/>
          </p:nvPr>
        </p:nvSpPr>
        <p:spPr>
          <a:xfrm>
            <a:off x="859684" y="4876798"/>
            <a:ext cx="10111528" cy="8206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Value Types</a:t>
            </a:r>
            <a:endParaRPr lang="bg-BG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859684" y="5678766"/>
            <a:ext cx="10111528" cy="719034"/>
          </a:xfrm>
        </p:spPr>
        <p:txBody>
          <a:bodyPr/>
          <a:lstStyle/>
          <a:p>
            <a:r>
              <a:rPr lang="en-US" dirty="0" smtClean="0"/>
              <a:t>Values Staying in the Execution Stack</a:t>
            </a:r>
            <a:endParaRPr lang="bg-BG" dirty="0"/>
          </a:p>
        </p:txBody>
      </p:sp>
      <p:pic>
        <p:nvPicPr>
          <p:cNvPr id="5" name="Picture 2" descr="http://farm4.static.flickr.com/3282/2814104146_82fe66b2a7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2284" y="1306097"/>
            <a:ext cx="6606328" cy="3148608"/>
          </a:xfrm>
          <a:prstGeom prst="roundRect">
            <a:avLst>
              <a:gd name="adj" fmla="val 396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7864636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 algn="r">
              <a:defRPr/>
            </a:pPr>
            <a:fld id="{58452FF4-89E3-4D1B-9927-2DBDC00E58D7}" type="slidenum">
              <a:rPr lang="en-US" sz="1100" smtClean="0"/>
              <a:pPr algn="r">
                <a:defRPr/>
              </a:pPr>
              <a:t>38</a:t>
            </a:fld>
            <a:endParaRPr lang="en-US" sz="1100" dirty="0"/>
          </a:p>
        </p:txBody>
      </p:sp>
      <p:sp>
        <p:nvSpPr>
          <p:cNvPr id="4669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Stored </a:t>
            </a:r>
            <a:r>
              <a:rPr lang="en-US" dirty="0" smtClean="0"/>
              <a:t>directly in </a:t>
            </a:r>
            <a:r>
              <a:rPr lang="en-US" dirty="0"/>
              <a:t>the </a:t>
            </a:r>
            <a:r>
              <a:rPr lang="en-US" dirty="0" smtClean="0"/>
              <a:t>program execution stack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 smtClean="0"/>
              <a:t>Cannot hold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null</a:t>
            </a:r>
            <a:r>
              <a:rPr lang="en-US" dirty="0" smtClean="0"/>
              <a:t> value</a:t>
            </a:r>
          </a:p>
          <a:p>
            <a:pPr>
              <a:lnSpc>
                <a:spcPct val="100000"/>
              </a:lnSpc>
            </a:pPr>
            <a:r>
              <a:rPr lang="en-US" dirty="0"/>
              <a:t>Passed by </a:t>
            </a:r>
            <a:r>
              <a:rPr lang="en-US" dirty="0" smtClean="0"/>
              <a:t>value (by copy) when </a:t>
            </a:r>
            <a:r>
              <a:rPr lang="en-US" dirty="0"/>
              <a:t>a method is </a:t>
            </a:r>
            <a:r>
              <a:rPr lang="en-US" dirty="0" smtClean="0"/>
              <a:t>called</a:t>
            </a:r>
          </a:p>
          <a:p>
            <a:pPr>
              <a:lnSpc>
                <a:spcPct val="100000"/>
              </a:lnSpc>
            </a:pPr>
            <a:r>
              <a:rPr lang="en-US" dirty="0"/>
              <a:t>Destroyed when the variable goes out of scope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Inherit from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System.ValueType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itchFamily="49" charset="0"/>
            </a:endParaRPr>
          </a:p>
          <a:p>
            <a:pPr>
              <a:lnSpc>
                <a:spcPct val="100000"/>
              </a:lnSpc>
            </a:pPr>
            <a:r>
              <a:rPr lang="en-US" dirty="0" smtClean="0"/>
              <a:t>Value </a:t>
            </a:r>
            <a:r>
              <a:rPr lang="en-US" dirty="0"/>
              <a:t>types are: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Primitive</a:t>
            </a:r>
            <a:r>
              <a:rPr lang="en-US" dirty="0"/>
              <a:t> types </a:t>
            </a:r>
            <a:r>
              <a:rPr lang="en-US" dirty="0" smtClean="0"/>
              <a:t>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int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char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float</a:t>
            </a:r>
            <a:r>
              <a:rPr lang="en-US" noProof="1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bool</a:t>
            </a:r>
            <a:r>
              <a:rPr lang="en-US" dirty="0" smtClean="0"/>
              <a:t>)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Structures (e.g.</a:t>
            </a:r>
            <a:r>
              <a:rPr lang="en-US" noProof="1" smtClean="0"/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dirty="0" smtClean="0"/>
              <a:t>)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>
              <a:lnSpc>
                <a:spcPct val="100000"/>
              </a:lnSpc>
            </a:pPr>
            <a:r>
              <a:rPr lang="en-US" dirty="0" smtClean="0"/>
              <a:t>Enumerations</a:t>
            </a:r>
            <a:endParaRPr lang="ru-RU" dirty="0"/>
          </a:p>
        </p:txBody>
      </p:sp>
      <p:sp>
        <p:nvSpPr>
          <p:cNvPr id="4669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Types</a:t>
            </a:r>
            <a:endParaRPr lang="bg-BG" dirty="0"/>
          </a:p>
        </p:txBody>
      </p:sp>
      <p:pic>
        <p:nvPicPr>
          <p:cNvPr id="6" name="Picture 2" descr="http://farm4.static.flickr.com/3282/2814104146_82fe66b2a7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9620" y="4446104"/>
            <a:ext cx="2985629" cy="1829990"/>
          </a:xfrm>
          <a:prstGeom prst="roundRect">
            <a:avLst>
              <a:gd name="adj" fmla="val 396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7136112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Reference Types</a:t>
            </a:r>
            <a:endParaRPr lang="bg-BG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Pointers to Objects in the Heap</a:t>
            </a:r>
            <a:endParaRPr lang="en-US" dirty="0"/>
          </a:p>
        </p:txBody>
      </p:sp>
      <p:pic>
        <p:nvPicPr>
          <p:cNvPr id="2050" name="Picture 2" descr="http://www.ntu.edu.sg/home/ehchua/programming/java/images/OOP_PrimitiveVsClas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7484" y="1285166"/>
            <a:ext cx="7215928" cy="3286834"/>
          </a:xfrm>
          <a:prstGeom prst="roundRect">
            <a:avLst>
              <a:gd name="adj" fmla="val 3362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35309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45670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Building blocks of .NET Framework</a:t>
            </a:r>
          </a:p>
        </p:txBody>
      </p:sp>
      <p:sp>
        <p:nvSpPr>
          <p:cNvPr id="456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Inside .NET Framework</a:t>
            </a:r>
            <a:endParaRPr lang="bg-BG" dirty="0"/>
          </a:p>
        </p:txBody>
      </p:sp>
      <p:grpSp>
        <p:nvGrpSpPr>
          <p:cNvPr id="27" name="Group 26"/>
          <p:cNvGrpSpPr/>
          <p:nvPr/>
        </p:nvGrpSpPr>
        <p:grpSpPr>
          <a:xfrm>
            <a:off x="712579" y="2286000"/>
            <a:ext cx="9534617" cy="3820772"/>
            <a:chOff x="457183" y="2426515"/>
            <a:chExt cx="7594617" cy="3974285"/>
          </a:xfrm>
        </p:grpSpPr>
        <p:sp>
          <p:nvSpPr>
            <p:cNvPr id="9" name="Rectangle 2"/>
            <p:cNvSpPr>
              <a:spLocks noChangeArrowheads="1"/>
            </p:cNvSpPr>
            <p:nvPr/>
          </p:nvSpPr>
          <p:spPr bwMode="auto">
            <a:xfrm>
              <a:off x="457200" y="5832475"/>
              <a:ext cx="7594600" cy="568325"/>
            </a:xfrm>
            <a:prstGeom prst="rect">
              <a:avLst/>
            </a:prstGeom>
            <a:solidFill>
              <a:srgbClr val="808080"/>
            </a:solidFill>
            <a:ln w="12700">
              <a:miter lim="800000"/>
              <a:headEnd type="none" w="sm" len="sm"/>
              <a:tailEnd type="none" w="sm" len="sm"/>
            </a:ln>
            <a:effectLst/>
            <a:scene3d>
              <a:camera prst="legacyObliqueTopRight"/>
              <a:lightRig rig="legacyFlat3" dir="b"/>
            </a:scene3d>
            <a:sp3d extrusionH="582600" prstMaterial="legacyMatte">
              <a:bevelT w="13500" h="13500" prst="angle"/>
              <a:bevelB w="13500" h="13500" prst="angle"/>
              <a:extrusionClr>
                <a:srgbClr val="808080"/>
              </a:extrusionClr>
            </a:sp3d>
          </p:spPr>
          <p:txBody>
            <a:bodyPr wrap="none" anchor="ctr">
              <a:flatTx/>
            </a:bodyPr>
            <a:lstStyle/>
            <a:p>
              <a:pPr algn="ctr"/>
              <a:r>
                <a:rPr lang="en-US" sz="2400" b="1" dirty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Operating </a:t>
              </a:r>
              <a:r>
                <a:rPr lang="en-US" sz="2400" b="1" dirty="0" smtClean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System (OS)</a:t>
              </a:r>
              <a:endParaRPr lang="en-US" sz="2400" b="1" dirty="0">
                <a:solidFill>
                  <a:schemeClr val="tx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0" name="Rectangle 3"/>
            <p:cNvSpPr>
              <a:spLocks noChangeArrowheads="1"/>
            </p:cNvSpPr>
            <p:nvPr/>
          </p:nvSpPr>
          <p:spPr bwMode="auto">
            <a:xfrm>
              <a:off x="457200" y="5200650"/>
              <a:ext cx="7594600" cy="568325"/>
            </a:xfrm>
            <a:prstGeom prst="rect">
              <a:avLst/>
            </a:prstGeom>
            <a:solidFill>
              <a:schemeClr val="hlink"/>
            </a:solidFill>
            <a:ln w="12700">
              <a:miter lim="800000"/>
              <a:headEnd type="none" w="sm" len="sm"/>
              <a:tailEnd type="none" w="sm" len="sm"/>
            </a:ln>
            <a:effectLst/>
            <a:scene3d>
              <a:camera prst="legacyObliqueTopRight"/>
              <a:lightRig rig="legacyFlat3" dir="b"/>
            </a:scene3d>
            <a:sp3d extrusionH="582600" prstMaterial="legacyMatte">
              <a:bevelT w="13500" h="13500" prst="angle"/>
              <a:bevelB w="13500" h="13500" prst="angle"/>
              <a:extrusionClr>
                <a:schemeClr val="hlink"/>
              </a:extrusionClr>
            </a:sp3d>
          </p:spPr>
          <p:txBody>
            <a:bodyPr wrap="none" anchor="ctr">
              <a:flatTx/>
            </a:bodyPr>
            <a:lstStyle/>
            <a:p>
              <a:pPr algn="ctr"/>
              <a:r>
                <a:rPr lang="en-US" sz="2400" b="1" dirty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Common Language </a:t>
              </a:r>
              <a:r>
                <a:rPr lang="en-US" sz="2400" b="1" dirty="0" smtClean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Runtime (CLR)</a:t>
              </a:r>
              <a:endParaRPr lang="en-US" sz="2400" b="1" dirty="0">
                <a:solidFill>
                  <a:schemeClr val="tx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1" name="Rectangle 4"/>
            <p:cNvSpPr>
              <a:spLocks noChangeArrowheads="1"/>
            </p:cNvSpPr>
            <p:nvPr/>
          </p:nvSpPr>
          <p:spPr bwMode="auto">
            <a:xfrm>
              <a:off x="457200" y="4632325"/>
              <a:ext cx="7594600" cy="504825"/>
            </a:xfrm>
            <a:prstGeom prst="rect">
              <a:avLst/>
            </a:prstGeom>
            <a:solidFill>
              <a:schemeClr val="accent2"/>
            </a:solidFill>
            <a:ln w="12700">
              <a:miter lim="800000"/>
              <a:headEnd type="none" w="sm" len="sm"/>
              <a:tailEnd type="none" w="sm" len="sm"/>
            </a:ln>
            <a:effectLst/>
            <a:scene3d>
              <a:camera prst="legacyObliqueTopRight"/>
              <a:lightRig rig="legacyFlat3" dir="b"/>
            </a:scene3d>
            <a:sp3d extrusionH="582600" prstMaterial="legacyMatte">
              <a:bevelT w="13500" h="13500" prst="angle"/>
              <a:bevelB w="13500" h="13500" prst="angle"/>
              <a:extrusionClr>
                <a:schemeClr val="accent2"/>
              </a:extrusionClr>
            </a:sp3d>
          </p:spPr>
          <p:txBody>
            <a:bodyPr wrap="none" anchor="ctr">
              <a:flatTx/>
            </a:bodyPr>
            <a:lstStyle/>
            <a:p>
              <a:pPr algn="ctr"/>
              <a:r>
                <a:rPr lang="en-US" sz="2400" b="1" dirty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Base Class </a:t>
              </a:r>
              <a:r>
                <a:rPr lang="en-US" sz="2400" b="1" dirty="0" smtClean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Library (BCL)</a:t>
              </a:r>
              <a:endParaRPr lang="en-US" sz="2400" b="1" dirty="0">
                <a:solidFill>
                  <a:schemeClr val="tx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457200" y="4064000"/>
              <a:ext cx="7594600" cy="50482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miter lim="800000"/>
              <a:headEnd type="none" w="sm" len="sm"/>
              <a:tailEnd type="none" w="sm" len="sm"/>
            </a:ln>
            <a:effectLst/>
            <a:scene3d>
              <a:camera prst="legacyObliqueTopRight"/>
              <a:lightRig rig="legacyFlat3" dir="b"/>
            </a:scene3d>
            <a:sp3d extrusionH="582600" prstMaterial="legacyMatte">
              <a:bevelT w="13500" h="13500" prst="angle"/>
              <a:bevelB w="13500" h="13500" prst="angle"/>
              <a:extrusionClr>
                <a:schemeClr val="accent6">
                  <a:lumMod val="60000"/>
                  <a:lumOff val="40000"/>
                </a:schemeClr>
              </a:extrusionClr>
            </a:sp3d>
          </p:spPr>
          <p:txBody>
            <a:bodyPr wrap="none" anchor="ctr">
              <a:flatTx/>
            </a:bodyPr>
            <a:lstStyle/>
            <a:p>
              <a:pPr algn="ctr"/>
              <a:r>
                <a:rPr lang="en-US" sz="2400" b="1" dirty="0" smtClean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ADO.NET, EF, LINQ </a:t>
              </a:r>
              <a:r>
                <a:rPr lang="en-US" sz="2400" b="1" dirty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and </a:t>
              </a:r>
              <a:r>
                <a:rPr lang="en-US" sz="2400" b="1" dirty="0" smtClean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XML (Data Tier)</a:t>
              </a:r>
              <a:endParaRPr lang="en-US" sz="2400" b="1" dirty="0">
                <a:solidFill>
                  <a:schemeClr val="tx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" name="Rectangle 6"/>
            <p:cNvSpPr>
              <a:spLocks noChangeArrowheads="1"/>
            </p:cNvSpPr>
            <p:nvPr/>
          </p:nvSpPr>
          <p:spPr bwMode="auto">
            <a:xfrm>
              <a:off x="457200" y="3075510"/>
              <a:ext cx="3094056" cy="884238"/>
            </a:xfrm>
            <a:prstGeom prst="rect">
              <a:avLst/>
            </a:prstGeom>
            <a:solidFill>
              <a:srgbClr val="F8C15E"/>
            </a:solidFill>
            <a:ln w="12700">
              <a:miter lim="800000"/>
              <a:headEnd type="none" w="sm" len="sm"/>
              <a:tailEnd type="none" w="sm" len="sm"/>
            </a:ln>
            <a:effectLst/>
            <a:scene3d>
              <a:camera prst="legacyObliqueTopRight"/>
              <a:lightRig rig="legacyFlat3" dir="b"/>
            </a:scene3d>
            <a:sp3d extrusionH="582600" prstMaterial="legacyMatte">
              <a:bevelT w="13500" h="13500" prst="angle"/>
              <a:bevelB w="13500" h="13500" prst="angle"/>
              <a:extrusionClr>
                <a:schemeClr val="accent4">
                  <a:lumMod val="75000"/>
                </a:schemeClr>
              </a:extrusionClr>
            </a:sp3d>
          </p:spPr>
          <p:txBody>
            <a:bodyPr wrap="none" anchor="ctr">
              <a:flatTx/>
            </a:bodyPr>
            <a:lstStyle/>
            <a:p>
              <a:pPr algn="ctr">
                <a:lnSpc>
                  <a:spcPts val="2200"/>
                </a:lnSpc>
              </a:pPr>
              <a:r>
                <a:rPr lang="en-US" sz="2400" b="1" dirty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ASP.NET</a:t>
              </a:r>
            </a:p>
            <a:p>
              <a:pPr algn="ctr">
                <a:lnSpc>
                  <a:spcPts val="2200"/>
                </a:lnSpc>
              </a:pPr>
              <a:r>
                <a:rPr lang="en-US" sz="1800" b="1" i="1" dirty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Web </a:t>
              </a:r>
              <a:r>
                <a:rPr lang="en-US" sz="1800" b="1" i="1" dirty="0" smtClean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Forms, MVC,</a:t>
              </a:r>
              <a:br>
                <a:rPr lang="en-US" sz="1800" b="1" i="1" dirty="0" smtClean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</a:br>
              <a:r>
                <a:rPr lang="en-US" sz="1800" b="1" i="1" dirty="0" smtClean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Web API, </a:t>
              </a:r>
              <a:r>
                <a:rPr lang="en-US" sz="1800" b="1" i="1" noProof="1" smtClean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SignalR</a:t>
              </a:r>
              <a:endParaRPr lang="en-US" sz="1800" b="1" i="1" noProof="1">
                <a:solidFill>
                  <a:schemeClr val="tx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" name="Rectangle 7"/>
            <p:cNvSpPr>
              <a:spLocks noChangeArrowheads="1"/>
            </p:cNvSpPr>
            <p:nvPr/>
          </p:nvSpPr>
          <p:spPr bwMode="auto">
            <a:xfrm>
              <a:off x="3627456" y="3071812"/>
              <a:ext cx="1447800" cy="884238"/>
            </a:xfrm>
            <a:prstGeom prst="rect">
              <a:avLst/>
            </a:prstGeom>
            <a:solidFill>
              <a:srgbClr val="F8C15E"/>
            </a:solidFill>
            <a:ln w="12700">
              <a:miter lim="800000"/>
              <a:headEnd type="none" w="sm" len="sm"/>
              <a:tailEnd type="none" w="sm" len="sm"/>
            </a:ln>
            <a:effectLst/>
            <a:scene3d>
              <a:camera prst="legacyObliqueTopRight"/>
              <a:lightRig rig="legacyFlat3" dir="b"/>
            </a:scene3d>
            <a:sp3d extrusionH="582600" prstMaterial="legacyMatte">
              <a:bevelT w="13500" h="13500" prst="angle"/>
              <a:bevelB w="13500" h="13500" prst="angle"/>
              <a:extrusionClr>
                <a:schemeClr val="accent4">
                  <a:lumMod val="75000"/>
                </a:schemeClr>
              </a:extrusionClr>
            </a:sp3d>
          </p:spPr>
          <p:txBody>
            <a:bodyPr wrap="none" anchor="ctr">
              <a:flatTx/>
            </a:bodyPr>
            <a:lstStyle/>
            <a:p>
              <a:pPr algn="ctr"/>
              <a:r>
                <a:rPr lang="en-US" sz="2400" b="1" dirty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Windows</a:t>
              </a:r>
            </a:p>
            <a:p>
              <a:pPr algn="ctr"/>
              <a:r>
                <a:rPr lang="en-US" sz="2400" b="1" dirty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Forms</a:t>
              </a:r>
            </a:p>
          </p:txBody>
        </p:sp>
        <p:sp>
          <p:nvSpPr>
            <p:cNvPr id="16" name="Rectangle 7"/>
            <p:cNvSpPr>
              <a:spLocks noChangeArrowheads="1"/>
            </p:cNvSpPr>
            <p:nvPr/>
          </p:nvSpPr>
          <p:spPr bwMode="auto">
            <a:xfrm>
              <a:off x="5151456" y="3071812"/>
              <a:ext cx="1333500" cy="884238"/>
            </a:xfrm>
            <a:prstGeom prst="rect">
              <a:avLst/>
            </a:prstGeom>
            <a:solidFill>
              <a:srgbClr val="F8C15E"/>
            </a:solidFill>
            <a:ln w="12700">
              <a:miter lim="800000"/>
              <a:headEnd type="none" w="sm" len="sm"/>
              <a:tailEnd type="none" w="sm" len="sm"/>
            </a:ln>
            <a:effectLst/>
            <a:scene3d>
              <a:camera prst="legacyObliqueTopRight"/>
              <a:lightRig rig="legacyFlat3" dir="b"/>
            </a:scene3d>
            <a:sp3d extrusionH="582600" prstMaterial="legacyMatte">
              <a:bevelT w="13500" h="13500" prst="angle"/>
              <a:bevelB w="13500" h="13500" prst="angle"/>
              <a:extrusionClr>
                <a:schemeClr val="accent4">
                  <a:lumMod val="75000"/>
                </a:schemeClr>
              </a:extrusionClr>
            </a:sp3d>
          </p:spPr>
          <p:txBody>
            <a:bodyPr wrap="none" anchor="ctr">
              <a:flatTx/>
            </a:bodyPr>
            <a:lstStyle/>
            <a:p>
              <a:pPr algn="ctr"/>
              <a:r>
                <a:rPr lang="en-US" sz="2400" b="1" dirty="0" smtClean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WPF / </a:t>
              </a:r>
              <a:br>
                <a:rPr lang="en-US" sz="2400" b="1" dirty="0" smtClean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</a:br>
              <a:r>
                <a:rPr lang="en-US" sz="2400" b="1" dirty="0" smtClean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XAML</a:t>
              </a:r>
              <a:endParaRPr lang="en-US" sz="2400" b="1" dirty="0">
                <a:solidFill>
                  <a:schemeClr val="tx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7" name="Rectangle 7"/>
            <p:cNvSpPr>
              <a:spLocks noChangeArrowheads="1"/>
            </p:cNvSpPr>
            <p:nvPr/>
          </p:nvSpPr>
          <p:spPr bwMode="auto">
            <a:xfrm>
              <a:off x="6561156" y="3071812"/>
              <a:ext cx="1485900" cy="884238"/>
            </a:xfrm>
            <a:prstGeom prst="rect">
              <a:avLst/>
            </a:prstGeom>
            <a:solidFill>
              <a:srgbClr val="F8C15E"/>
            </a:solidFill>
            <a:ln w="12700">
              <a:miter lim="800000"/>
              <a:headEnd type="none" w="sm" len="sm"/>
              <a:tailEnd type="none" w="sm" len="sm"/>
            </a:ln>
            <a:effectLst/>
            <a:scene3d>
              <a:camera prst="legacyObliqueTopRight"/>
              <a:lightRig rig="legacyFlat3" dir="b"/>
            </a:scene3d>
            <a:sp3d extrusionH="582600" prstMaterial="legacyMatte">
              <a:bevelT w="13500" h="13500" prst="angle"/>
              <a:bevelB w="13500" h="13500" prst="angle"/>
              <a:extrusionClr>
                <a:schemeClr val="accent4">
                  <a:lumMod val="75000"/>
                </a:schemeClr>
              </a:extrusionClr>
            </a:sp3d>
          </p:spPr>
          <p:txBody>
            <a:bodyPr wrap="none" anchor="ctr">
              <a:flatTx/>
            </a:bodyPr>
            <a:lstStyle/>
            <a:p>
              <a:pPr algn="ctr"/>
              <a:r>
                <a:rPr lang="en-US" sz="2400" b="1" noProof="1" smtClean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WinJS</a:t>
              </a:r>
              <a:r>
                <a:rPr lang="en-US" sz="2400" b="1" dirty="0" smtClean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/</a:t>
              </a:r>
              <a:br>
                <a:rPr lang="en-US" sz="2400" b="1" dirty="0" smtClean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</a:br>
              <a:r>
                <a:rPr lang="en-US" sz="2400" b="1" dirty="0" smtClean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Win8</a:t>
              </a:r>
              <a:endParaRPr lang="en-US" sz="2400" b="1" dirty="0">
                <a:solidFill>
                  <a:schemeClr val="tx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" name="Rectangle 10"/>
            <p:cNvSpPr>
              <a:spLocks noChangeArrowheads="1"/>
            </p:cNvSpPr>
            <p:nvPr/>
          </p:nvSpPr>
          <p:spPr bwMode="auto">
            <a:xfrm>
              <a:off x="457183" y="2437720"/>
              <a:ext cx="2162449" cy="504825"/>
            </a:xfrm>
            <a:prstGeom prst="rect">
              <a:avLst/>
            </a:prstGeom>
            <a:solidFill>
              <a:srgbClr val="5A99D2"/>
            </a:solidFill>
            <a:ln w="12700">
              <a:miter lim="800000"/>
              <a:headEnd type="none" w="sm" len="sm"/>
              <a:tailEnd type="none" w="sm" len="sm"/>
            </a:ln>
            <a:effectLst/>
            <a:scene3d>
              <a:camera prst="legacyObliqueTopRight"/>
              <a:lightRig rig="legacyFlat3" dir="b"/>
            </a:scene3d>
            <a:sp3d extrusionH="582600" prstMaterial="legacyMatte">
              <a:bevelT w="13500" h="13500" prst="angle"/>
              <a:bevelB w="13500" h="13500" prst="angle"/>
              <a:extrusionClr>
                <a:srgbClr val="5A99D2"/>
              </a:extrusionClr>
            </a:sp3d>
          </p:spPr>
          <p:txBody>
            <a:bodyPr wrap="none" anchor="ctr">
              <a:flatTx/>
            </a:bodyPr>
            <a:lstStyle/>
            <a:p>
              <a:pPr algn="ctr"/>
              <a:r>
                <a:rPr lang="en-US" sz="2200" b="1" dirty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C#</a:t>
              </a:r>
            </a:p>
          </p:txBody>
        </p:sp>
        <p:sp>
          <p:nvSpPr>
            <p:cNvPr id="20" name="Rectangle 12"/>
            <p:cNvSpPr>
              <a:spLocks noChangeArrowheads="1"/>
            </p:cNvSpPr>
            <p:nvPr/>
          </p:nvSpPr>
          <p:spPr bwMode="auto">
            <a:xfrm>
              <a:off x="2716898" y="2426515"/>
              <a:ext cx="1677378" cy="504825"/>
            </a:xfrm>
            <a:prstGeom prst="rect">
              <a:avLst/>
            </a:prstGeom>
            <a:solidFill>
              <a:srgbClr val="5A99D2"/>
            </a:solidFill>
            <a:ln w="12700">
              <a:miter lim="800000"/>
              <a:headEnd type="none" w="sm" len="sm"/>
              <a:tailEnd type="none" w="sm" len="sm"/>
            </a:ln>
            <a:effectLst/>
            <a:scene3d>
              <a:camera prst="legacyObliqueTopRight"/>
              <a:lightRig rig="legacyFlat3" dir="b"/>
            </a:scene3d>
            <a:sp3d extrusionH="582600" prstMaterial="legacyMatte">
              <a:bevelT w="13500" h="13500" prst="angle"/>
              <a:bevelB w="13500" h="13500" prst="angle"/>
              <a:extrusionClr>
                <a:srgbClr val="5A99D2"/>
              </a:extrusionClr>
            </a:sp3d>
          </p:spPr>
          <p:txBody>
            <a:bodyPr wrap="none" anchor="ctr">
              <a:flatTx/>
            </a:bodyPr>
            <a:lstStyle/>
            <a:p>
              <a:pPr algn="ctr"/>
              <a:r>
                <a:rPr lang="en-US" sz="2200" b="1" dirty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VB.NET</a:t>
              </a:r>
            </a:p>
          </p:txBody>
        </p:sp>
        <p:sp>
          <p:nvSpPr>
            <p:cNvPr id="19" name="Rectangle 11"/>
            <p:cNvSpPr>
              <a:spLocks noChangeArrowheads="1"/>
            </p:cNvSpPr>
            <p:nvPr/>
          </p:nvSpPr>
          <p:spPr bwMode="auto">
            <a:xfrm>
              <a:off x="4491542" y="2426516"/>
              <a:ext cx="1551173" cy="504825"/>
            </a:xfrm>
            <a:prstGeom prst="rect">
              <a:avLst/>
            </a:prstGeom>
            <a:solidFill>
              <a:srgbClr val="5A99D2"/>
            </a:solidFill>
            <a:ln w="12700">
              <a:miter lim="800000"/>
              <a:headEnd type="none" w="sm" len="sm"/>
              <a:tailEnd type="none" w="sm" len="sm"/>
            </a:ln>
            <a:effectLst/>
            <a:scene3d>
              <a:camera prst="legacyObliqueTopRight"/>
              <a:lightRig rig="legacyFlat3" dir="b"/>
            </a:scene3d>
            <a:sp3d extrusionH="582600" prstMaterial="legacyMatte">
              <a:bevelT w="13500" h="13500" prst="angle"/>
              <a:bevelB w="13500" h="13500" prst="angle"/>
              <a:extrusionClr>
                <a:srgbClr val="5A99D2"/>
              </a:extrusionClr>
            </a:sp3d>
          </p:spPr>
          <p:txBody>
            <a:bodyPr wrap="none" anchor="ctr">
              <a:flatTx/>
            </a:bodyPr>
            <a:lstStyle/>
            <a:p>
              <a:pPr algn="ctr"/>
              <a:r>
                <a:rPr lang="en-US" sz="2200" b="1" dirty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C++</a:t>
              </a:r>
            </a:p>
          </p:txBody>
        </p:sp>
        <p:sp>
          <p:nvSpPr>
            <p:cNvPr id="22" name="Rectangle 13"/>
            <p:cNvSpPr>
              <a:spLocks noChangeArrowheads="1"/>
            </p:cNvSpPr>
            <p:nvPr/>
          </p:nvSpPr>
          <p:spPr bwMode="auto">
            <a:xfrm>
              <a:off x="6139980" y="2437718"/>
              <a:ext cx="1013500" cy="504825"/>
            </a:xfrm>
            <a:prstGeom prst="rect">
              <a:avLst/>
            </a:prstGeom>
            <a:solidFill>
              <a:srgbClr val="5A99D2"/>
            </a:solidFill>
            <a:ln w="12700">
              <a:miter lim="800000"/>
              <a:headEnd type="none" w="sm" len="sm"/>
              <a:tailEnd type="none" w="sm" len="sm"/>
            </a:ln>
            <a:effectLst/>
            <a:scene3d>
              <a:camera prst="legacyObliqueTopRight"/>
              <a:lightRig rig="legacyFlat3" dir="b"/>
            </a:scene3d>
            <a:sp3d extrusionH="582600" prstMaterial="legacyMatte">
              <a:bevelT w="13500" h="13500" prst="angle"/>
              <a:bevelB w="13500" h="13500" prst="angle"/>
              <a:extrusionClr>
                <a:srgbClr val="5A99D2"/>
              </a:extrusionClr>
            </a:sp3d>
          </p:spPr>
          <p:txBody>
            <a:bodyPr wrap="none" anchor="ctr">
              <a:flatTx/>
            </a:bodyPr>
            <a:lstStyle/>
            <a:p>
              <a:pPr algn="ctr"/>
              <a:r>
                <a:rPr lang="en-US" sz="2200" b="1" dirty="0" smtClean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F#</a:t>
              </a:r>
              <a:endParaRPr lang="en-US" sz="2200" b="1" dirty="0">
                <a:solidFill>
                  <a:schemeClr val="tx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6" name="Rectangle 17"/>
            <p:cNvSpPr>
              <a:spLocks noChangeArrowheads="1"/>
            </p:cNvSpPr>
            <p:nvPr/>
          </p:nvSpPr>
          <p:spPr bwMode="auto">
            <a:xfrm>
              <a:off x="7254893" y="2426516"/>
              <a:ext cx="792163" cy="504825"/>
            </a:xfrm>
            <a:prstGeom prst="rect">
              <a:avLst/>
            </a:prstGeom>
            <a:solidFill>
              <a:srgbClr val="5A99D2"/>
            </a:solidFill>
            <a:ln w="12700">
              <a:miter lim="800000"/>
              <a:headEnd type="none" w="sm" len="sm"/>
              <a:tailEnd type="none" w="sm" len="sm"/>
            </a:ln>
            <a:effectLst/>
            <a:scene3d>
              <a:camera prst="legacyObliqueTopRight"/>
              <a:lightRig rig="legacyFlat3" dir="b"/>
            </a:scene3d>
            <a:sp3d extrusionH="582600" prstMaterial="legacyMatte">
              <a:bevelT w="13500" h="13500" prst="angle"/>
              <a:bevelB w="13500" h="13500" prst="angle"/>
              <a:extrusionClr>
                <a:srgbClr val="5A99D2"/>
              </a:extrusionClr>
            </a:sp3d>
          </p:spPr>
          <p:txBody>
            <a:bodyPr wrap="none" anchor="ctr">
              <a:flatTx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200" b="1" dirty="0">
                  <a:solidFill>
                    <a:schemeClr val="tx1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…</a:t>
              </a:r>
            </a:p>
          </p:txBody>
        </p:sp>
      </p:grpSp>
      <p:sp>
        <p:nvSpPr>
          <p:cNvPr id="456725" name="AutoShape 21"/>
          <p:cNvSpPr>
            <a:spLocks/>
          </p:cNvSpPr>
          <p:nvPr/>
        </p:nvSpPr>
        <p:spPr bwMode="auto">
          <a:xfrm>
            <a:off x="10541106" y="2677771"/>
            <a:ext cx="461132" cy="2004238"/>
          </a:xfrm>
          <a:prstGeom prst="rightBrace">
            <a:avLst>
              <a:gd name="adj1" fmla="val 36330"/>
              <a:gd name="adj2" fmla="val 50000"/>
            </a:avLst>
          </a:prstGeom>
          <a:noFill/>
          <a:ln w="31750">
            <a:solidFill>
              <a:schemeClr val="accent5">
                <a:lumMod val="20000"/>
                <a:lumOff val="80000"/>
              </a:schemeClr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456726" name="Text Box 22"/>
          <p:cNvSpPr txBox="1">
            <a:spLocks noChangeArrowheads="1"/>
          </p:cNvSpPr>
          <p:nvPr/>
        </p:nvSpPr>
        <p:spPr bwMode="auto">
          <a:xfrm>
            <a:off x="11013923" y="3145604"/>
            <a:ext cx="795489" cy="579646"/>
          </a:xfrm>
          <a:prstGeom prst="rect">
            <a:avLst/>
          </a:prstGeom>
        </p:spPr>
        <p:txBody>
          <a:bodyPr/>
          <a:lstStyle/>
          <a:p>
            <a:pPr marL="282575" indent="-282575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FCL</a:t>
            </a:r>
            <a:endParaRPr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456727" name="AutoShape 23"/>
          <p:cNvSpPr>
            <a:spLocks/>
          </p:cNvSpPr>
          <p:nvPr/>
        </p:nvSpPr>
        <p:spPr bwMode="auto">
          <a:xfrm>
            <a:off x="10536888" y="4724539"/>
            <a:ext cx="406294" cy="574158"/>
          </a:xfrm>
          <a:prstGeom prst="rightBrace">
            <a:avLst>
              <a:gd name="adj1" fmla="val 14280"/>
              <a:gd name="adj2" fmla="val 50000"/>
            </a:avLst>
          </a:prstGeom>
          <a:noFill/>
          <a:ln w="31750">
            <a:solidFill>
              <a:schemeClr val="accent5">
                <a:lumMod val="20000"/>
                <a:lumOff val="80000"/>
              </a:schemeClr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456728" name="Text Box 24"/>
          <p:cNvSpPr txBox="1">
            <a:spLocks noChangeArrowheads="1"/>
          </p:cNvSpPr>
          <p:nvPr/>
        </p:nvSpPr>
        <p:spPr bwMode="auto">
          <a:xfrm>
            <a:off x="10984839" y="4731457"/>
            <a:ext cx="824573" cy="579646"/>
          </a:xfrm>
          <a:prstGeom prst="rect">
            <a:avLst/>
          </a:prstGeom>
        </p:spPr>
        <p:txBody>
          <a:bodyPr/>
          <a:lstStyle/>
          <a:p>
            <a:pPr marL="282575" indent="-282575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tabLst>
                <a:tab pos="282575" algn="l"/>
              </a:tabLst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CLR</a:t>
            </a:r>
            <a:endParaRPr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706129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 algn="r">
              <a:defRPr/>
            </a:pPr>
            <a:fld id="{58452FF4-89E3-4D1B-9927-2DBDC00E58D7}" type="slidenum">
              <a:rPr lang="en-US" sz="1100" smtClean="0"/>
              <a:pPr algn="r">
                <a:defRPr/>
              </a:pPr>
              <a:t>40</a:t>
            </a:fld>
            <a:endParaRPr lang="en-US" sz="1100" dirty="0"/>
          </a:p>
        </p:txBody>
      </p:sp>
      <p:sp>
        <p:nvSpPr>
          <p:cNvPr id="47001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Implemented as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type-safe</a:t>
            </a:r>
            <a:r>
              <a:rPr lang="en-US" dirty="0"/>
              <a:t> pointers </a:t>
            </a:r>
            <a:r>
              <a:rPr lang="en-US" dirty="0" smtClean="0"/>
              <a:t>to </a:t>
            </a:r>
            <a:r>
              <a:rPr lang="en-US" dirty="0"/>
              <a:t>objects</a:t>
            </a:r>
            <a:endParaRPr lang="ru-RU" dirty="0"/>
          </a:p>
          <a:p>
            <a:pPr>
              <a:lnSpc>
                <a:spcPct val="100000"/>
              </a:lnSpc>
            </a:pPr>
            <a:r>
              <a:rPr lang="en-US" dirty="0"/>
              <a:t>Stored in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dynamic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memory</a:t>
            </a:r>
            <a:r>
              <a:rPr lang="ru-RU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(managed heap</a:t>
            </a:r>
            <a:r>
              <a:rPr lang="en-US" dirty="0" smtClean="0"/>
              <a:t>)</a:t>
            </a:r>
          </a:p>
          <a:p>
            <a:pPr>
              <a:lnSpc>
                <a:spcPct val="100000"/>
              </a:lnSpc>
            </a:pPr>
            <a:r>
              <a:rPr lang="en-US" dirty="0"/>
              <a:t>Can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hold</a:t>
            </a:r>
            <a:r>
              <a:rPr lang="ru-RU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nsolas" pitchFamily="49" charset="0"/>
              </a:rPr>
              <a:t>null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value</a:t>
            </a:r>
            <a:endParaRPr lang="ru-RU" dirty="0"/>
          </a:p>
          <a:p>
            <a:pPr>
              <a:lnSpc>
                <a:spcPct val="100000"/>
              </a:lnSpc>
            </a:pPr>
            <a:r>
              <a:rPr lang="en-US" dirty="0" smtClean="0"/>
              <a:t>When </a:t>
            </a:r>
            <a:r>
              <a:rPr lang="en-US" dirty="0"/>
              <a:t>a method is </a:t>
            </a:r>
            <a:r>
              <a:rPr lang="en-US" dirty="0" smtClean="0"/>
              <a:t>called –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passed </a:t>
            </a:r>
            <a:r>
              <a:rPr lang="en-US" dirty="0"/>
              <a:t>by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reference </a:t>
            </a:r>
            <a:r>
              <a:rPr lang="en-US" dirty="0"/>
              <a:t>(by </a:t>
            </a:r>
            <a:r>
              <a:rPr lang="en-US" dirty="0" smtClean="0"/>
              <a:t>address</a:t>
            </a:r>
            <a:r>
              <a:rPr lang="en-US" dirty="0"/>
              <a:t>)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Destroyed </a:t>
            </a:r>
            <a:r>
              <a:rPr lang="en-US" dirty="0"/>
              <a:t>by the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garbage collector </a:t>
            </a:r>
            <a:r>
              <a:rPr lang="en-US" dirty="0" smtClean="0"/>
              <a:t>when not used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Many </a:t>
            </a:r>
            <a:r>
              <a:rPr lang="en-US" dirty="0"/>
              <a:t>variables </a:t>
            </a:r>
            <a:r>
              <a:rPr lang="en-US" dirty="0" smtClean="0"/>
              <a:t>can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point</a:t>
            </a:r>
            <a:r>
              <a:rPr lang="en-US" dirty="0"/>
              <a:t> to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same </a:t>
            </a:r>
            <a:r>
              <a:rPr lang="en-US" dirty="0" smtClean="0"/>
              <a:t>object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 smtClean="0"/>
              <a:t>Reference </a:t>
            </a:r>
            <a:r>
              <a:rPr lang="en-US" dirty="0"/>
              <a:t>objects are</a:t>
            </a:r>
            <a:r>
              <a:rPr lang="ru-RU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System.Object</a:t>
            </a:r>
            <a:r>
              <a:rPr lang="ru-RU" dirty="0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System.String</a:t>
            </a:r>
            <a:r>
              <a:rPr lang="en-US" dirty="0" smtClean="0"/>
              <a:t>, classes </a:t>
            </a:r>
            <a:r>
              <a:rPr lang="en-US" dirty="0"/>
              <a:t>and </a:t>
            </a:r>
            <a:r>
              <a:rPr lang="en-US" dirty="0" smtClean="0"/>
              <a:t>interfaces, arrays, delegates, pointers, dynamic objects</a:t>
            </a:r>
            <a:endParaRPr lang="bg-BG" dirty="0"/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470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Types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5554563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82" name="Rectangle 2"/>
          <p:cNvSpPr>
            <a:spLocks noGrp="1" noChangeArrowheads="1"/>
          </p:cNvSpPr>
          <p:nvPr>
            <p:ph type="title"/>
          </p:nvPr>
        </p:nvSpPr>
        <p:spPr>
          <a:xfrm>
            <a:off x="1446212" y="4876800"/>
            <a:ext cx="8938472" cy="8206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Value vs. Reference Types</a:t>
            </a:r>
            <a:endParaRPr lang="bg-BG" dirty="0"/>
          </a:p>
        </p:txBody>
      </p:sp>
      <p:sp>
        <p:nvSpPr>
          <p:cNvPr id="4" name="Subtitle 3"/>
          <p:cNvSpPr>
            <a:spLocks noGrp="1"/>
          </p:cNvSpPr>
          <p:nvPr>
            <p:ph type="body" idx="1"/>
          </p:nvPr>
        </p:nvSpPr>
        <p:spPr>
          <a:xfrm>
            <a:off x="836612" y="5715000"/>
            <a:ext cx="10233872" cy="688256"/>
          </a:xfrm>
        </p:spPr>
        <p:txBody>
          <a:bodyPr/>
          <a:lstStyle/>
          <a:p>
            <a:r>
              <a:rPr dirty="0" smtClean="0"/>
              <a:t>Assigning, Memory Location and Values</a:t>
            </a:r>
            <a:endParaRPr lang="bg-BG" dirty="0"/>
          </a:p>
        </p:txBody>
      </p:sp>
      <p:grpSp>
        <p:nvGrpSpPr>
          <p:cNvPr id="6" name="Group 5"/>
          <p:cNvGrpSpPr/>
          <p:nvPr/>
        </p:nvGrpSpPr>
        <p:grpSpPr>
          <a:xfrm>
            <a:off x="2867184" y="1066496"/>
            <a:ext cx="6096528" cy="3505504"/>
            <a:chOff x="2867184" y="1066496"/>
            <a:chExt cx="6096528" cy="3505504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67184" y="1066496"/>
              <a:ext cx="6096528" cy="3505504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 rot="20320218">
              <a:off x="3153319" y="1772117"/>
              <a:ext cx="18817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value types</a:t>
              </a:r>
              <a:endParaRPr lang="en-US" sz="2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 rot="817904">
              <a:off x="6195927" y="1592081"/>
              <a:ext cx="258019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reference types</a:t>
              </a:r>
              <a:endParaRPr lang="en-US" sz="2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95003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Each Windows process is assigned </a:t>
            </a:r>
            <a:br>
              <a:rPr lang="en-US" dirty="0" smtClean="0"/>
            </a:br>
            <a:r>
              <a:rPr lang="en-US" dirty="0" smtClean="0"/>
              <a:t>its own memory area</a:t>
            </a:r>
          </a:p>
          <a:p>
            <a:pPr lvl="1"/>
            <a:r>
              <a:rPr lang="en-US" dirty="0" smtClean="0"/>
              <a:t>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stack</a:t>
            </a:r>
            <a:r>
              <a:rPr lang="en-US" dirty="0" smtClean="0"/>
              <a:t> holds called methods and </a:t>
            </a:r>
            <a:br>
              <a:rPr lang="en-US" dirty="0" smtClean="0"/>
            </a:br>
            <a:r>
              <a:rPr lang="en-US" dirty="0" smtClean="0"/>
              <a:t>their </a:t>
            </a:r>
            <a:r>
              <a:rPr lang="en-US" dirty="0"/>
              <a:t>local </a:t>
            </a:r>
            <a:r>
              <a:rPr lang="en-US" dirty="0" smtClean="0"/>
              <a:t>variables</a:t>
            </a:r>
          </a:p>
          <a:p>
            <a:pPr lvl="2"/>
            <a:r>
              <a:rPr lang="en-US" dirty="0" smtClean="0"/>
              <a:t>Has fixed size (cannot grow)</a:t>
            </a:r>
          </a:p>
          <a:p>
            <a:pPr lvl="2"/>
            <a:r>
              <a:rPr lang="en-US" dirty="0" smtClean="0"/>
              <a:t>Each thread is granted its own stack</a:t>
            </a:r>
          </a:p>
          <a:p>
            <a:pPr lvl="1"/>
            <a:r>
              <a:rPr lang="en-US" dirty="0" smtClean="0"/>
              <a:t>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heap </a:t>
            </a:r>
            <a:r>
              <a:rPr lang="en-US" dirty="0" smtClean="0"/>
              <a:t>holds dynamically allocated objects during execution</a:t>
            </a:r>
          </a:p>
          <a:p>
            <a:pPr lvl="2"/>
            <a:r>
              <a:rPr lang="en-US" dirty="0" smtClean="0"/>
              <a:t>Can dynamically grow</a:t>
            </a:r>
          </a:p>
          <a:p>
            <a:pPr lvl="2"/>
            <a:r>
              <a:rPr lang="en-US" dirty="0" smtClean="0"/>
              <a:t>Shared between all threads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 Memory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856412" y="1130957"/>
            <a:ext cx="5029200" cy="2707103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0770185"/>
              </p:ext>
            </p:extLst>
          </p:nvPr>
        </p:nvGraphicFramePr>
        <p:xfrm>
          <a:off x="7028351" y="1295400"/>
          <a:ext cx="1018107" cy="2396748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018107"/>
              </a:tblGrid>
              <a:tr h="397195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103608" marR="103608" marT="51805" marB="5180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7195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103608" marR="103608" marT="51805" marB="5180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0773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103608" marR="103608" marT="51805" marB="5180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7195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103608" marR="103608" marT="51805" marB="5180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7195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103608" marR="103608" marT="51805" marB="5180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7195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103608" marR="103608" marT="51805" marB="5180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0912355"/>
              </p:ext>
            </p:extLst>
          </p:nvPr>
        </p:nvGraphicFramePr>
        <p:xfrm>
          <a:off x="8188821" y="1295400"/>
          <a:ext cx="3544390" cy="23901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54439"/>
                <a:gridCol w="354439"/>
                <a:gridCol w="354439"/>
                <a:gridCol w="354439"/>
                <a:gridCol w="354439"/>
                <a:gridCol w="354439"/>
                <a:gridCol w="354439"/>
                <a:gridCol w="354439"/>
                <a:gridCol w="354439"/>
                <a:gridCol w="354439"/>
              </a:tblGrid>
              <a:tr h="298770"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98770"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98770"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98770"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98770"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98770"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98770"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98770"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101059" marR="101059" marT="50529" marB="50529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 rot="16200000">
            <a:off x="6805459" y="2019457"/>
            <a:ext cx="1440615" cy="630942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  <a:outerShdw blurRad="1270000" sx="200000" sy="200000" algn="r" rotWithShape="0">
              <a:prstClr val="black"/>
            </a:out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txBody>
          <a:bodyPr wrap="square" rtlCol="0">
            <a:spAutoFit/>
          </a:bodyPr>
          <a:lstStyle/>
          <a:p>
            <a:r>
              <a:rPr lang="en-US" sz="3500" b="1" dirty="0" smtClean="0">
                <a:ln w="15875">
                  <a:solidFill>
                    <a:schemeClr val="bg1"/>
                  </a:solidFill>
                </a:ln>
              </a:rPr>
              <a:t>Stack</a:t>
            </a:r>
            <a:endParaRPr lang="en-US" sz="3500" b="1" dirty="0">
              <a:ln w="15875">
                <a:solidFill>
                  <a:schemeClr val="bg1"/>
                </a:solidFill>
              </a:ln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385243" y="2125807"/>
            <a:ext cx="1219200" cy="630942"/>
          </a:xfrm>
          <a:prstGeom prst="rect">
            <a:avLst/>
          </a:prstGeom>
          <a:noFill/>
          <a:effectLst>
            <a:glow rad="101600">
              <a:schemeClr val="accent2">
                <a:satMod val="175000"/>
                <a:alpha val="40000"/>
              </a:schemeClr>
            </a:glow>
            <a:outerShdw sx="1000" sy="1000" algn="l" rotWithShape="0">
              <a:prstClr val="black"/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500" b="1" dirty="0" smtClean="0">
                <a:ln w="12700">
                  <a:solidFill>
                    <a:schemeClr val="bg1"/>
                  </a:solidFill>
                </a:ln>
              </a:rPr>
              <a:t>Heap</a:t>
            </a:r>
            <a:endParaRPr lang="en-US" sz="3500" b="1" dirty="0">
              <a:ln w="12700">
                <a:solidFill>
                  <a:schemeClr val="bg1"/>
                </a:solidFill>
              </a:ln>
            </a:endParaRPr>
          </a:p>
        </p:txBody>
      </p:sp>
      <p:sp>
        <p:nvSpPr>
          <p:cNvPr id="14" name="Rounded Rectangle 13"/>
          <p:cNvSpPr>
            <a:spLocks noChangeArrowheads="1"/>
          </p:cNvSpPr>
          <p:nvPr/>
        </p:nvSpPr>
        <p:spPr bwMode="auto">
          <a:xfrm>
            <a:off x="9228109" y="3793646"/>
            <a:ext cx="2552714" cy="457566"/>
          </a:xfrm>
          <a:prstGeom prst="roundRect">
            <a:avLst>
              <a:gd name="adj" fmla="val 2789"/>
            </a:avLst>
          </a:prstGeom>
          <a:solidFill>
            <a:srgbClr val="3D4344"/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  <a:effectLst>
            <a:outerShdw blurRad="127000" sx="105000" sy="105000" algn="ctr" rotWithShape="0">
              <a:prstClr val="black">
                <a:alpha val="50000"/>
              </a:prstClr>
            </a:outerShdw>
          </a:effectLst>
        </p:spPr>
        <p:txBody>
          <a:bodyPr wrap="square" tIns="72000" bIns="72000">
            <a:sp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dirty="0" smtClean="0"/>
              <a:t>Program.exe memory</a:t>
            </a:r>
            <a:endParaRPr lang="en-US" sz="2100" b="1" noProof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TextBox 8"/>
          <p:cNvSpPr txBox="1"/>
          <p:nvPr/>
        </p:nvSpPr>
        <p:spPr>
          <a:xfrm rot="633443">
            <a:off x="7261356" y="1353282"/>
            <a:ext cx="9786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noProof="1" smtClean="0">
                <a:solidFill>
                  <a:schemeClr val="tx1">
                    <a:alpha val="58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endParaRPr lang="en-US" sz="2000" noProof="1">
              <a:solidFill>
                <a:schemeClr val="tx1">
                  <a:alpha val="58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 rot="20584330">
            <a:off x="7121544" y="3179113"/>
            <a:ext cx="9786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noProof="1" smtClean="0">
                <a:solidFill>
                  <a:schemeClr val="tx1">
                    <a:alpha val="58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</a:t>
            </a:r>
            <a:endParaRPr lang="en-US" sz="2000" noProof="1">
              <a:solidFill>
                <a:schemeClr val="tx1">
                  <a:alpha val="58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 rot="16200000">
            <a:off x="6669758" y="2353160"/>
            <a:ext cx="97862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noProof="1" smtClean="0">
                <a:solidFill>
                  <a:schemeClr val="tx1">
                    <a:alpha val="58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endParaRPr lang="en-US" sz="1500" noProof="1">
              <a:solidFill>
                <a:schemeClr val="tx1">
                  <a:alpha val="58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 rot="20584330">
            <a:off x="8553160" y="1698865"/>
            <a:ext cx="1358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noProof="1" smtClean="0">
                <a:solidFill>
                  <a:schemeClr val="tx1">
                    <a:alpha val="58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"hello"</a:t>
            </a:r>
            <a:endParaRPr lang="en-US" sz="2000" noProof="1">
              <a:solidFill>
                <a:schemeClr val="tx1">
                  <a:alpha val="58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882773" y="3082302"/>
            <a:ext cx="19853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noProof="1" smtClean="0">
                <a:solidFill>
                  <a:schemeClr val="tx1">
                    <a:alpha val="58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Person()</a:t>
            </a:r>
            <a:endParaRPr lang="en-US" sz="2000" noProof="1">
              <a:solidFill>
                <a:schemeClr val="tx1">
                  <a:alpha val="58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 rot="2314519">
            <a:off x="7994469" y="2922122"/>
            <a:ext cx="186518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noProof="1" smtClean="0">
                <a:solidFill>
                  <a:schemeClr val="tx1">
                    <a:alpha val="58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FileStream()</a:t>
            </a:r>
            <a:endParaRPr lang="en-US" sz="1500" noProof="1">
              <a:solidFill>
                <a:schemeClr val="tx1">
                  <a:alpha val="58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044505">
            <a:off x="9882772" y="1498614"/>
            <a:ext cx="19853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noProof="1" smtClean="0">
                <a:solidFill>
                  <a:schemeClr val="tx1">
                    <a:alpha val="58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Thread()</a:t>
            </a:r>
            <a:endParaRPr lang="en-US" sz="2000" noProof="1">
              <a:solidFill>
                <a:schemeClr val="tx1">
                  <a:alpha val="58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3178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 algn="r">
              <a:defRPr/>
            </a:pPr>
            <a:fld id="{58452FF4-89E3-4D1B-9927-2DBDC00E58D7}" type="slidenum">
              <a:rPr lang="en-US" sz="1100" smtClean="0"/>
              <a:pPr algn="r">
                <a:defRPr/>
              </a:pPr>
              <a:t>43</a:t>
            </a:fld>
            <a:endParaRPr lang="en-US" sz="1100" dirty="0"/>
          </a:p>
        </p:txBody>
      </p:sp>
      <p:sp>
        <p:nvSpPr>
          <p:cNvPr id="42803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 smtClean="0"/>
              <a:t>Value types and reference types behave differently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dirty="0" smtClean="0"/>
              <a:t>When assigning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value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types</a:t>
            </a:r>
            <a:r>
              <a:rPr lang="en-US" dirty="0"/>
              <a:t>, their </a:t>
            </a:r>
            <a:r>
              <a:rPr lang="en-US" dirty="0" smtClean="0"/>
              <a:t>value </a:t>
            </a:r>
            <a:r>
              <a:rPr lang="en-US" dirty="0"/>
              <a:t>is copied to the variable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When </a:t>
            </a:r>
            <a:r>
              <a:rPr lang="en-US" dirty="0"/>
              <a:t>assigning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reference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type</a:t>
            </a:r>
            <a:r>
              <a:rPr lang="en-US" dirty="0"/>
              <a:t>, only the reference (address) is copied and the </a:t>
            </a:r>
            <a:r>
              <a:rPr lang="en-US" dirty="0" smtClean="0"/>
              <a:t>object </a:t>
            </a:r>
            <a:r>
              <a:rPr lang="en-US" dirty="0"/>
              <a:t>stays the </a:t>
            </a:r>
            <a:r>
              <a:rPr lang="en-US" dirty="0" smtClean="0"/>
              <a:t>same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Memory location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Value </a:t>
            </a:r>
            <a:r>
              <a:rPr lang="en-US" dirty="0" smtClean="0"/>
              <a:t>types stay in </a:t>
            </a:r>
            <a:r>
              <a:rPr lang="en-US" dirty="0"/>
              <a:t>the program execution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stack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Reference</a:t>
            </a:r>
            <a:r>
              <a:rPr lang="en-US" dirty="0" smtClean="0"/>
              <a:t> </a:t>
            </a:r>
            <a:r>
              <a:rPr lang="en-US" dirty="0"/>
              <a:t>types </a:t>
            </a:r>
            <a:r>
              <a:rPr lang="en-US" dirty="0" smtClean="0"/>
              <a:t>stay is </a:t>
            </a:r>
            <a:r>
              <a:rPr lang="en-US" dirty="0"/>
              <a:t>the dynamic memory </a:t>
            </a:r>
            <a:r>
              <a:rPr lang="en-US" dirty="0" smtClean="0"/>
              <a:t>(managed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heap</a:t>
            </a:r>
            <a:r>
              <a:rPr lang="en-US" dirty="0" smtClean="0"/>
              <a:t>)</a:t>
            </a:r>
            <a:endParaRPr lang="bg-BG" dirty="0"/>
          </a:p>
        </p:txBody>
      </p:sp>
      <p:sp>
        <p:nvSpPr>
          <p:cNvPr id="428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vs. Reference Types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2120622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 algn="r">
              <a:defRPr/>
            </a:pPr>
            <a:fld id="{58452FF4-89E3-4D1B-9927-2DBDC00E58D7}" type="slidenum">
              <a:rPr lang="en-US" sz="1100" smtClean="0"/>
              <a:pPr algn="r">
                <a:defRPr/>
              </a:pPr>
              <a:t>44</a:t>
            </a:fld>
            <a:endParaRPr lang="en-US" sz="1100" dirty="0"/>
          </a:p>
        </p:txBody>
      </p:sp>
      <p:sp>
        <p:nvSpPr>
          <p:cNvPr id="47309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Value types </a:t>
            </a:r>
            <a:r>
              <a:rPr lang="en-US" dirty="0" smtClean="0"/>
              <a:t>cannot </a:t>
            </a:r>
            <a:r>
              <a:rPr lang="en-US" dirty="0"/>
              <a:t>take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null</a:t>
            </a:r>
            <a:r>
              <a:rPr lang="en-US" dirty="0"/>
              <a:t> as </a:t>
            </a:r>
            <a:r>
              <a:rPr lang="en-US" dirty="0" smtClean="0"/>
              <a:t>a value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Because </a:t>
            </a:r>
            <a:r>
              <a:rPr lang="en-US" dirty="0"/>
              <a:t>they are not </a:t>
            </a:r>
            <a:r>
              <a:rPr lang="en-US" dirty="0" smtClean="0"/>
              <a:t>pointers (addresses)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Value types inherit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System.ValueType</a:t>
            </a:r>
            <a:endParaRPr lang="bg-BG" b="1" dirty="0">
              <a:solidFill>
                <a:schemeClr val="tx2">
                  <a:lumMod val="75000"/>
                </a:schemeClr>
              </a:solidFill>
              <a:latin typeface="Consolas" pitchFamily="49" charset="0"/>
            </a:endParaRPr>
          </a:p>
          <a:p>
            <a:pPr>
              <a:lnSpc>
                <a:spcPct val="100000"/>
              </a:lnSpc>
            </a:pPr>
            <a:r>
              <a:rPr lang="en-US" dirty="0"/>
              <a:t>Reference types inherit</a:t>
            </a:r>
            <a:r>
              <a:rPr lang="bg-BG" dirty="0"/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System.Object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itchFamily="49" charset="0"/>
            </a:endParaRPr>
          </a:p>
          <a:p>
            <a:pPr>
              <a:lnSpc>
                <a:spcPct val="100000"/>
              </a:lnSpc>
            </a:pPr>
            <a:r>
              <a:rPr lang="en-US" dirty="0"/>
              <a:t>Value type variables can be stored </a:t>
            </a:r>
            <a:r>
              <a:rPr lang="en-US" dirty="0" smtClean="0"/>
              <a:t>in </a:t>
            </a:r>
            <a:r>
              <a:rPr lang="en-US" dirty="0"/>
              <a:t>reference </a:t>
            </a:r>
            <a:r>
              <a:rPr lang="en-US" dirty="0" smtClean="0"/>
              <a:t>type variables through a technique called "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boxing</a:t>
            </a:r>
            <a:r>
              <a:rPr lang="en-US" dirty="0" smtClean="0"/>
              <a:t>"</a:t>
            </a:r>
            <a:endParaRPr lang="bg-BG" dirty="0"/>
          </a:p>
        </p:txBody>
      </p:sp>
      <p:sp>
        <p:nvSpPr>
          <p:cNvPr id="473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Value vs </a:t>
            </a:r>
            <a:r>
              <a:rPr lang="en-US" smtClean="0"/>
              <a:t>Reference Types (2)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26448845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 algn="r">
              <a:defRPr/>
            </a:pPr>
            <a:fld id="{58452FF4-89E3-4D1B-9927-2DBDC00E58D7}" type="slidenum">
              <a:rPr lang="en-US" sz="1100" smtClean="0"/>
              <a:pPr algn="r">
                <a:defRPr/>
              </a:pPr>
              <a:t>45</a:t>
            </a:fld>
            <a:endParaRPr lang="en-US" sz="1100" dirty="0"/>
          </a:p>
        </p:txBody>
      </p:sp>
      <p:sp>
        <p:nvSpPr>
          <p:cNvPr id="440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and Reference Types </a:t>
            </a:r>
            <a:r>
              <a:rPr lang="en-US" dirty="0" smtClean="0"/>
              <a:t>– Example</a:t>
            </a:r>
            <a:r>
              <a:rPr lang="ru-RU" dirty="0" smtClean="0"/>
              <a:t> </a:t>
            </a:r>
            <a:endParaRPr lang="bg-BG" dirty="0"/>
          </a:p>
        </p:txBody>
      </p:sp>
      <p:sp>
        <p:nvSpPr>
          <p:cNvPr id="440324" name="Rectangle 4"/>
          <p:cNvSpPr>
            <a:spLocks noChangeArrowheads="1"/>
          </p:cNvSpPr>
          <p:nvPr/>
        </p:nvSpPr>
        <p:spPr bwMode="auto">
          <a:xfrm>
            <a:off x="334346" y="1066800"/>
            <a:ext cx="11520133" cy="540147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Student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public int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age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}  // Reference type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struct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Number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public int value; }  // Value type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TestValueAndReferenceTypes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7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static void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Main(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lnSpc>
                <a:spcPct val="7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Student pesho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new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Student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pesho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age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100;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Student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gosho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pesho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gosho.age 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200;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Console.WriteLine(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pesho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age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Prints 200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Number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num1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new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Number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num1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.value = 100;</a:t>
            </a:r>
            <a:endParaRPr lang="en-US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Number num2 = num1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2.value =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200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Console.WriteLine(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num1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.value); // Prints 100</a:t>
            </a:r>
          </a:p>
          <a:p>
            <a:pPr eaLnBrk="0" hangingPunct="0">
              <a:lnSpc>
                <a:spcPct val="7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lnSpc>
                <a:spcPct val="7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040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Value types'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values</a:t>
            </a:r>
            <a:r>
              <a:rPr lang="en-US" dirty="0" smtClean="0"/>
              <a:t> are directly pushed onto the stack</a:t>
            </a:r>
          </a:p>
          <a:p>
            <a:r>
              <a:rPr lang="en-US" dirty="0" smtClean="0"/>
              <a:t>Reference types have their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pointer</a:t>
            </a:r>
            <a:r>
              <a:rPr lang="en-US" dirty="0" smtClean="0"/>
              <a:t> pushed onto the stack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Variable Allocation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55612" y="2590800"/>
            <a:ext cx="5867400" cy="213904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9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int a = 5;</a:t>
            </a:r>
          </a:p>
          <a:p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00E525B3  mov  dword ptr [ebp-3Ch],5  </a:t>
            </a:r>
          </a:p>
          <a:p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int b = 41;</a:t>
            </a:r>
          </a:p>
          <a:p>
            <a:r>
              <a:rPr lang="pt-BR" sz="19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00E525BA  </a:t>
            </a:r>
            <a:r>
              <a:rPr lang="pt-BR" sz="19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mov  </a:t>
            </a:r>
            <a:r>
              <a:rPr lang="pt-BR" sz="19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dword </a:t>
            </a:r>
            <a:r>
              <a:rPr lang="pt-BR" sz="19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ptr [ebp-40h],</a:t>
            </a:r>
            <a:r>
              <a:rPr lang="pt-BR" sz="19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29h</a:t>
            </a:r>
          </a:p>
          <a:p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string 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name = "Pesho";</a:t>
            </a:r>
          </a:p>
          <a:p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00E525C1  mov  </a:t>
            </a: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eax,dword ptr ds:[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39021F0h]  </a:t>
            </a:r>
          </a:p>
          <a:p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00E525C7  mov  </a:t>
            </a: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dword 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ptr [ebp-44h],</a:t>
            </a: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eax</a:t>
            </a:r>
            <a:endParaRPr lang="en-US" sz="1900" b="1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9482844"/>
              </p:ext>
            </p:extLst>
          </p:nvPr>
        </p:nvGraphicFramePr>
        <p:xfrm>
          <a:off x="6551612" y="2590800"/>
          <a:ext cx="5272872" cy="361188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553005"/>
                <a:gridCol w="1847663"/>
                <a:gridCol w="872204"/>
              </a:tblGrid>
              <a:tr h="404240">
                <a:tc gridSpan="3"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400" b="1" kern="1200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Stack</a:t>
                      </a:r>
                      <a:endParaRPr lang="en-US" sz="2400" b="1" kern="1200" dirty="0">
                        <a:solidFill>
                          <a:schemeClr val="tx2">
                            <a:lumMod val="9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ctr" defTabSz="1218987" rtl="0" eaLnBrk="1" latinLnBrk="0" hangingPunct="1"/>
                      <a:endParaRPr lang="en-US" sz="2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1">
                        <a:alpha val="2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ctr" defTabSz="1218987" rtl="0" eaLnBrk="1" latinLnBrk="0" hangingPunct="1"/>
                      <a:endParaRPr lang="en-US" sz="2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1">
                        <a:alpha val="2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2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Variable</a:t>
                      </a:r>
                      <a:endParaRPr lang="en-US" sz="2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2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Address</a:t>
                      </a:r>
                      <a:endParaRPr lang="en-US" sz="2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2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Value</a:t>
                      </a:r>
                      <a:endParaRPr lang="en-US" sz="2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2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endParaRPr lang="en-US" sz="5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endParaRPr lang="en-US" sz="5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endParaRPr lang="en-US" sz="5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algn="l" defTabSz="1218987" rtl="0" eaLnBrk="1" latinLnBrk="0" hangingPunct="1"/>
                      <a:r>
                        <a:rPr lang="en-US" sz="2200" b="1" kern="1200" noProof="1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ebp</a:t>
                      </a:r>
                      <a:r>
                        <a:rPr lang="en-US" sz="22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(stack</a:t>
                      </a:r>
                      <a:r>
                        <a:rPr lang="en-US" sz="2200" b="1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start)</a:t>
                      </a:r>
                      <a:endParaRPr lang="en-US" sz="2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2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…</a:t>
                      </a:r>
                      <a:endParaRPr lang="en-US" sz="2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2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…</a:t>
                      </a:r>
                      <a:endParaRPr lang="en-US" sz="2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>
                        <a:alpha val="2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1218987" rtl="0" eaLnBrk="1" latinLnBrk="0" hangingPunct="1"/>
                      <a:r>
                        <a:rPr lang="en-US" sz="22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a</a:t>
                      </a:r>
                      <a:endParaRPr lang="en-US" sz="22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tx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2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0xBA2A1A01</a:t>
                      </a:r>
                      <a:endParaRPr lang="en-US" sz="22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tx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2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5</a:t>
                      </a:r>
                      <a:endParaRPr lang="en-US" sz="22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tx1">
                        <a:alpha val="2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1218987" rtl="0" eaLnBrk="1" latinLnBrk="0" hangingPunct="1"/>
                      <a:r>
                        <a:rPr lang="en-US" sz="22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b</a:t>
                      </a:r>
                      <a:endParaRPr lang="en-US" sz="22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tx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0xBA2A1AFD</a:t>
                      </a:r>
                    </a:p>
                  </a:txBody>
                  <a:tcPr>
                    <a:solidFill>
                      <a:schemeClr val="tx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2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41</a:t>
                      </a:r>
                      <a:endParaRPr lang="en-US" sz="22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tx1">
                        <a:alpha val="2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1218987" rtl="0" eaLnBrk="1" latinLnBrk="0" hangingPunct="1"/>
                      <a:r>
                        <a:rPr lang="en-US" sz="22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name</a:t>
                      </a:r>
                      <a:endParaRPr lang="en-US" sz="22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tx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0xBA2A1AF9</a:t>
                      </a:r>
                    </a:p>
                  </a:txBody>
                  <a:tcPr>
                    <a:solidFill>
                      <a:schemeClr val="tx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200" b="1" kern="1200" noProof="1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eax</a:t>
                      </a:r>
                      <a:endParaRPr lang="en-US" sz="2200" b="1" kern="1200" noProof="1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tx1">
                        <a:alpha val="2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1218987" rtl="0" eaLnBrk="1" latinLnBrk="0" hangingPunct="1"/>
                      <a:r>
                        <a:rPr lang="en-US" sz="22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(free stack</a:t>
                      </a:r>
                      <a:r>
                        <a:rPr lang="en-US" sz="2200" b="1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memory)</a:t>
                      </a:r>
                      <a:endParaRPr lang="en-US" sz="2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2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…</a:t>
                      </a:r>
                      <a:endParaRPr lang="en-US" sz="2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2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…</a:t>
                      </a:r>
                      <a:endParaRPr lang="en-US" sz="2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1">
                        <a:alpha val="2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1218987" rtl="0" eaLnBrk="1" latinLnBrk="0" hangingPunct="1"/>
                      <a:r>
                        <a:rPr lang="en-US" sz="22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(stack</a:t>
                      </a:r>
                      <a:r>
                        <a:rPr lang="en-US" sz="2200" b="1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end)</a:t>
                      </a:r>
                      <a:endParaRPr lang="en-US" sz="2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200" b="1" kern="120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0x00000000</a:t>
                      </a:r>
                      <a:endParaRPr lang="en-US" sz="22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tx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2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…</a:t>
                      </a:r>
                      <a:endParaRPr lang="en-US" sz="2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1">
                        <a:alpha val="2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0194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 algn="r">
              <a:defRPr/>
            </a:pPr>
            <a:fld id="{58452FF4-89E3-4D1B-9927-2DBDC00E58D7}" type="slidenum">
              <a:rPr lang="en-US" sz="1100" b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 algn="r">
                <a:defRPr/>
              </a:pPr>
              <a:t>47</a:t>
            </a:fld>
            <a:endParaRPr lang="en-US" sz="1100" b="1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3827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Types, Variables and Memory</a:t>
            </a:r>
            <a:endParaRPr lang="bg-BG" dirty="0"/>
          </a:p>
        </p:txBody>
      </p:sp>
      <p:sp>
        <p:nvSpPr>
          <p:cNvPr id="438277" name="Rectangle 5"/>
          <p:cNvSpPr>
            <a:spLocks noChangeArrowheads="1"/>
          </p:cNvSpPr>
          <p:nvPr/>
        </p:nvSpPr>
        <p:spPr bwMode="auto">
          <a:xfrm>
            <a:off x="531812" y="1136650"/>
            <a:ext cx="5927038" cy="5238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Program execution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stack</a:t>
            </a:r>
            <a:endParaRPr lang="bg-BG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438278" name="Rectangle 6"/>
          <p:cNvSpPr>
            <a:spLocks noChangeArrowheads="1"/>
          </p:cNvSpPr>
          <p:nvPr/>
        </p:nvSpPr>
        <p:spPr bwMode="auto">
          <a:xfrm>
            <a:off x="531812" y="5410128"/>
            <a:ext cx="1548202" cy="53347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(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stack end</a:t>
            </a: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)</a:t>
            </a:r>
            <a:endParaRPr lang="bg-BG" sz="21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438279" name="Rectangle 7"/>
          <p:cNvSpPr>
            <a:spLocks noChangeArrowheads="1"/>
          </p:cNvSpPr>
          <p:nvPr/>
        </p:nvSpPr>
        <p:spPr bwMode="auto">
          <a:xfrm>
            <a:off x="534475" y="4745038"/>
            <a:ext cx="1541900" cy="66516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(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free stack memory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)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438280" name="Rectangle 8"/>
          <p:cNvSpPr>
            <a:spLocks noChangeArrowheads="1"/>
          </p:cNvSpPr>
          <p:nvPr/>
        </p:nvSpPr>
        <p:spPr bwMode="auto">
          <a:xfrm>
            <a:off x="534475" y="4364038"/>
            <a:ext cx="1541900" cy="37941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struct2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38281" name="Rectangle 9"/>
          <p:cNvSpPr>
            <a:spLocks noChangeArrowheads="1"/>
          </p:cNvSpPr>
          <p:nvPr/>
        </p:nvSpPr>
        <p:spPr bwMode="auto">
          <a:xfrm>
            <a:off x="534475" y="3981450"/>
            <a:ext cx="1541900" cy="37941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struct1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38282" name="Rectangle 10"/>
          <p:cNvSpPr>
            <a:spLocks noChangeArrowheads="1"/>
          </p:cNvSpPr>
          <p:nvPr/>
        </p:nvSpPr>
        <p:spPr bwMode="auto">
          <a:xfrm>
            <a:off x="534475" y="3598863"/>
            <a:ext cx="1541900" cy="37941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class2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38283" name="Rectangle 11"/>
          <p:cNvSpPr>
            <a:spLocks noChangeArrowheads="1"/>
          </p:cNvSpPr>
          <p:nvPr/>
        </p:nvSpPr>
        <p:spPr bwMode="auto">
          <a:xfrm>
            <a:off x="534475" y="3232150"/>
            <a:ext cx="1541900" cy="36988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class1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38284" name="Rectangle 12"/>
          <p:cNvSpPr>
            <a:spLocks noChangeArrowheads="1"/>
          </p:cNvSpPr>
          <p:nvPr/>
        </p:nvSpPr>
        <p:spPr bwMode="auto">
          <a:xfrm>
            <a:off x="533587" y="2560638"/>
            <a:ext cx="1538555" cy="66833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(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stack start</a:t>
            </a:r>
            <a:r>
              <a:rPr lang="bg-BG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)</a:t>
            </a:r>
            <a:endParaRPr lang="bg-BG" sz="21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438285" name="Rectangle 13"/>
          <p:cNvSpPr>
            <a:spLocks noChangeArrowheads="1"/>
          </p:cNvSpPr>
          <p:nvPr/>
        </p:nvSpPr>
        <p:spPr bwMode="auto">
          <a:xfrm>
            <a:off x="531812" y="1779692"/>
            <a:ext cx="1531866" cy="43656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lnSpc>
                <a:spcPct val="13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Variable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438286" name="Rectangle 14"/>
          <p:cNvSpPr>
            <a:spLocks noChangeArrowheads="1"/>
          </p:cNvSpPr>
          <p:nvPr/>
        </p:nvSpPr>
        <p:spPr bwMode="auto">
          <a:xfrm>
            <a:off x="4251067" y="5410127"/>
            <a:ext cx="2205667" cy="53347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lnSpc>
                <a:spcPct val="25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...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38287" name="Rectangle 15"/>
          <p:cNvSpPr>
            <a:spLocks noChangeArrowheads="1"/>
          </p:cNvSpPr>
          <p:nvPr/>
        </p:nvSpPr>
        <p:spPr bwMode="auto">
          <a:xfrm>
            <a:off x="2079038" y="5410127"/>
            <a:ext cx="2174905" cy="53347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eaLnBrk="0" hangingPunct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x00000000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38288" name="Rectangle 16"/>
          <p:cNvSpPr>
            <a:spLocks noChangeArrowheads="1"/>
          </p:cNvSpPr>
          <p:nvPr/>
        </p:nvSpPr>
        <p:spPr bwMode="auto">
          <a:xfrm>
            <a:off x="4251069" y="4745038"/>
            <a:ext cx="2205666" cy="66508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algn="ctr" eaLnBrk="0" hangingPunct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...</a:t>
            </a:r>
          </a:p>
          <a:p>
            <a:pPr algn="ctr" eaLnBrk="0" hangingPunct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bg-BG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38289" name="Rectangle 17"/>
          <p:cNvSpPr>
            <a:spLocks noChangeArrowheads="1"/>
          </p:cNvSpPr>
          <p:nvPr/>
        </p:nvSpPr>
        <p:spPr bwMode="auto">
          <a:xfrm>
            <a:off x="2076376" y="4741863"/>
            <a:ext cx="2174692" cy="66833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algn="ctr" eaLnBrk="0" hangingPunct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...</a:t>
            </a:r>
          </a:p>
          <a:p>
            <a:pPr algn="ctr" eaLnBrk="0" hangingPunct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endParaRPr lang="bg-BG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38290" name="Rectangle 18"/>
          <p:cNvSpPr>
            <a:spLocks noChangeArrowheads="1"/>
          </p:cNvSpPr>
          <p:nvPr/>
        </p:nvSpPr>
        <p:spPr bwMode="auto">
          <a:xfrm>
            <a:off x="4262323" y="4364038"/>
            <a:ext cx="2194411" cy="37941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200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38291" name="Rectangle 19"/>
          <p:cNvSpPr>
            <a:spLocks noChangeArrowheads="1"/>
          </p:cNvSpPr>
          <p:nvPr/>
        </p:nvSpPr>
        <p:spPr bwMode="auto">
          <a:xfrm>
            <a:off x="2076375" y="4364038"/>
            <a:ext cx="2185947" cy="37941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0x0012F674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38292" name="Rectangle 20"/>
          <p:cNvSpPr>
            <a:spLocks noChangeArrowheads="1"/>
          </p:cNvSpPr>
          <p:nvPr/>
        </p:nvSpPr>
        <p:spPr bwMode="auto">
          <a:xfrm>
            <a:off x="4262323" y="3978275"/>
            <a:ext cx="2194411" cy="37941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100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38293" name="Rectangle 21"/>
          <p:cNvSpPr>
            <a:spLocks noChangeArrowheads="1"/>
          </p:cNvSpPr>
          <p:nvPr/>
        </p:nvSpPr>
        <p:spPr bwMode="auto">
          <a:xfrm>
            <a:off x="2076375" y="3981450"/>
            <a:ext cx="2185947" cy="37941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x0012F678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38294" name="Rectangle 22"/>
          <p:cNvSpPr>
            <a:spLocks noChangeArrowheads="1"/>
          </p:cNvSpPr>
          <p:nvPr/>
        </p:nvSpPr>
        <p:spPr bwMode="auto">
          <a:xfrm>
            <a:off x="4258091" y="3598863"/>
            <a:ext cx="2198645" cy="37941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0x04A41A44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38295" name="Rectangle 23"/>
          <p:cNvSpPr>
            <a:spLocks noChangeArrowheads="1"/>
          </p:cNvSpPr>
          <p:nvPr/>
        </p:nvSpPr>
        <p:spPr bwMode="auto">
          <a:xfrm>
            <a:off x="2074259" y="3598863"/>
            <a:ext cx="2188657" cy="37941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x0012F67C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38296" name="Rectangle 24"/>
          <p:cNvSpPr>
            <a:spLocks noChangeArrowheads="1"/>
          </p:cNvSpPr>
          <p:nvPr/>
        </p:nvSpPr>
        <p:spPr bwMode="auto">
          <a:xfrm>
            <a:off x="4260207" y="3232150"/>
            <a:ext cx="2196528" cy="36988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0x04A41A44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38297" name="Rectangle 25"/>
          <p:cNvSpPr>
            <a:spLocks noChangeArrowheads="1"/>
          </p:cNvSpPr>
          <p:nvPr/>
        </p:nvSpPr>
        <p:spPr bwMode="auto">
          <a:xfrm>
            <a:off x="2074259" y="3232150"/>
            <a:ext cx="2185947" cy="36988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x0012F680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38298" name="Rectangle 26"/>
          <p:cNvSpPr>
            <a:spLocks noChangeArrowheads="1"/>
          </p:cNvSpPr>
          <p:nvPr/>
        </p:nvSpPr>
        <p:spPr bwMode="auto">
          <a:xfrm>
            <a:off x="4262323" y="2560638"/>
            <a:ext cx="2194411" cy="66675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lnSpc>
                <a:spcPct val="248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...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38299" name="Rectangle 27"/>
          <p:cNvSpPr>
            <a:spLocks noChangeArrowheads="1"/>
          </p:cNvSpPr>
          <p:nvPr/>
        </p:nvSpPr>
        <p:spPr bwMode="auto">
          <a:xfrm>
            <a:off x="2076375" y="2560638"/>
            <a:ext cx="2185947" cy="66675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lnSpc>
                <a:spcPct val="248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...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38300" name="Rectangle 28"/>
          <p:cNvSpPr>
            <a:spLocks noChangeArrowheads="1"/>
          </p:cNvSpPr>
          <p:nvPr/>
        </p:nvSpPr>
        <p:spPr bwMode="auto">
          <a:xfrm>
            <a:off x="4258091" y="1779691"/>
            <a:ext cx="2198643" cy="4318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lnSpc>
                <a:spcPct val="13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Value</a:t>
            </a:r>
            <a:endParaRPr lang="bg-BG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438301" name="Rectangle 29"/>
          <p:cNvSpPr>
            <a:spLocks noChangeArrowheads="1"/>
          </p:cNvSpPr>
          <p:nvPr/>
        </p:nvSpPr>
        <p:spPr bwMode="auto">
          <a:xfrm>
            <a:off x="2063678" y="1779691"/>
            <a:ext cx="2194413" cy="4318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lnSpc>
                <a:spcPct val="13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Address</a:t>
            </a:r>
            <a:endParaRPr lang="bg-BG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88" name="Rectangle 5"/>
          <p:cNvSpPr>
            <a:spLocks noChangeArrowheads="1"/>
          </p:cNvSpPr>
          <p:nvPr/>
        </p:nvSpPr>
        <p:spPr bwMode="auto">
          <a:xfrm>
            <a:off x="6916883" y="1136650"/>
            <a:ext cx="4776210" cy="52387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Dynamic memory (managed </a:t>
            </a:r>
            <a:r>
              <a:rPr lang="en-US" sz="24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heap</a:t>
            </a:r>
            <a:r>
              <a:rPr lang="en-US" sz="24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)</a:t>
            </a:r>
            <a:endParaRPr lang="bg-BG" sz="24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99" name="Rectangle 24"/>
          <p:cNvSpPr>
            <a:spLocks noChangeArrowheads="1"/>
          </p:cNvSpPr>
          <p:nvPr/>
        </p:nvSpPr>
        <p:spPr bwMode="auto">
          <a:xfrm>
            <a:off x="9436880" y="3541275"/>
            <a:ext cx="2256215" cy="4117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"Pesho"</a:t>
            </a:r>
            <a:endParaRPr lang="bg-BG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0" name="Rectangle 25"/>
          <p:cNvSpPr>
            <a:spLocks noChangeArrowheads="1"/>
          </p:cNvSpPr>
          <p:nvPr/>
        </p:nvSpPr>
        <p:spPr bwMode="auto">
          <a:xfrm>
            <a:off x="6916883" y="3539249"/>
            <a:ext cx="2520000" cy="41515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x04A41A44</a:t>
            </a:r>
            <a:endParaRPr lang="bg-BG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1" name="Rectangle 26"/>
          <p:cNvSpPr>
            <a:spLocks noChangeArrowheads="1"/>
          </p:cNvSpPr>
          <p:nvPr/>
        </p:nvSpPr>
        <p:spPr bwMode="auto">
          <a:xfrm>
            <a:off x="9436880" y="2337618"/>
            <a:ext cx="2256214" cy="60949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lnSpc>
                <a:spcPct val="218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...</a:t>
            </a:r>
          </a:p>
        </p:txBody>
      </p:sp>
      <p:sp>
        <p:nvSpPr>
          <p:cNvPr id="102" name="Rectangle 27"/>
          <p:cNvSpPr>
            <a:spLocks noChangeArrowheads="1"/>
          </p:cNvSpPr>
          <p:nvPr/>
        </p:nvSpPr>
        <p:spPr bwMode="auto">
          <a:xfrm>
            <a:off x="6916883" y="2339475"/>
            <a:ext cx="2520000" cy="60764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lnSpc>
                <a:spcPct val="218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...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3" name="Rectangle 28"/>
          <p:cNvSpPr>
            <a:spLocks noChangeArrowheads="1"/>
          </p:cNvSpPr>
          <p:nvPr/>
        </p:nvSpPr>
        <p:spPr bwMode="auto">
          <a:xfrm>
            <a:off x="9436880" y="1777630"/>
            <a:ext cx="2256218" cy="4318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lnSpc>
                <a:spcPct val="13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Value</a:t>
            </a:r>
            <a:endParaRPr lang="bg-BG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04" name="Rectangle 29"/>
          <p:cNvSpPr>
            <a:spLocks noChangeArrowheads="1"/>
          </p:cNvSpPr>
          <p:nvPr/>
        </p:nvSpPr>
        <p:spPr bwMode="auto">
          <a:xfrm>
            <a:off x="6916883" y="1777630"/>
            <a:ext cx="2520000" cy="43217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lnSpc>
                <a:spcPct val="13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Address</a:t>
            </a:r>
            <a:endParaRPr lang="bg-BG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10" name="Rectangle 26"/>
          <p:cNvSpPr>
            <a:spLocks noChangeArrowheads="1"/>
          </p:cNvSpPr>
          <p:nvPr/>
        </p:nvSpPr>
        <p:spPr bwMode="auto">
          <a:xfrm>
            <a:off x="9436880" y="2944179"/>
            <a:ext cx="2256213" cy="5967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lnSpc>
                <a:spcPct val="218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...</a:t>
            </a:r>
          </a:p>
        </p:txBody>
      </p:sp>
      <p:sp>
        <p:nvSpPr>
          <p:cNvPr id="111" name="Rectangle 27"/>
          <p:cNvSpPr>
            <a:spLocks noChangeArrowheads="1"/>
          </p:cNvSpPr>
          <p:nvPr/>
        </p:nvSpPr>
        <p:spPr bwMode="auto">
          <a:xfrm>
            <a:off x="6916883" y="2949721"/>
            <a:ext cx="2520000" cy="59155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lnSpc>
                <a:spcPct val="218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...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2" name="Rectangle 26"/>
          <p:cNvSpPr>
            <a:spLocks noChangeArrowheads="1"/>
          </p:cNvSpPr>
          <p:nvPr/>
        </p:nvSpPr>
        <p:spPr bwMode="auto">
          <a:xfrm>
            <a:off x="9436880" y="3953073"/>
            <a:ext cx="2256214" cy="60598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lnSpc>
                <a:spcPct val="218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...</a:t>
            </a:r>
          </a:p>
        </p:txBody>
      </p:sp>
      <p:sp>
        <p:nvSpPr>
          <p:cNvPr id="113" name="Rectangle 27"/>
          <p:cNvSpPr>
            <a:spLocks noChangeArrowheads="1"/>
          </p:cNvSpPr>
          <p:nvPr/>
        </p:nvSpPr>
        <p:spPr bwMode="auto">
          <a:xfrm>
            <a:off x="6916883" y="3948363"/>
            <a:ext cx="2520000" cy="61329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lnSpc>
                <a:spcPct val="218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...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4" name="Rectangle 26"/>
          <p:cNvSpPr>
            <a:spLocks noChangeArrowheads="1"/>
          </p:cNvSpPr>
          <p:nvPr/>
        </p:nvSpPr>
        <p:spPr bwMode="auto">
          <a:xfrm>
            <a:off x="9436880" y="4559053"/>
            <a:ext cx="2256214" cy="6125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lnSpc>
                <a:spcPct val="218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...</a:t>
            </a:r>
          </a:p>
        </p:txBody>
      </p:sp>
      <p:sp>
        <p:nvSpPr>
          <p:cNvPr id="115" name="Rectangle 27"/>
          <p:cNvSpPr>
            <a:spLocks noChangeArrowheads="1"/>
          </p:cNvSpPr>
          <p:nvPr/>
        </p:nvSpPr>
        <p:spPr bwMode="auto">
          <a:xfrm>
            <a:off x="6916883" y="4562984"/>
            <a:ext cx="2520000" cy="60465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lnSpc>
                <a:spcPct val="218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...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3" name="Rectangle 26"/>
          <p:cNvSpPr>
            <a:spLocks noChangeArrowheads="1"/>
          </p:cNvSpPr>
          <p:nvPr/>
        </p:nvSpPr>
        <p:spPr bwMode="auto">
          <a:xfrm>
            <a:off x="9436880" y="5168965"/>
            <a:ext cx="2256213" cy="5941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lnSpc>
                <a:spcPct val="218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...</a:t>
            </a:r>
          </a:p>
        </p:txBody>
      </p:sp>
      <p:sp>
        <p:nvSpPr>
          <p:cNvPr id="124" name="Rectangle 27"/>
          <p:cNvSpPr>
            <a:spLocks noChangeArrowheads="1"/>
          </p:cNvSpPr>
          <p:nvPr/>
        </p:nvSpPr>
        <p:spPr bwMode="auto">
          <a:xfrm>
            <a:off x="6916883" y="5166362"/>
            <a:ext cx="2520000" cy="6007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lnSpc>
                <a:spcPct val="218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...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5" name="Rectangle 26"/>
          <p:cNvSpPr>
            <a:spLocks noChangeArrowheads="1"/>
          </p:cNvSpPr>
          <p:nvPr/>
        </p:nvSpPr>
        <p:spPr bwMode="auto">
          <a:xfrm>
            <a:off x="9436880" y="5763151"/>
            <a:ext cx="2256213" cy="6112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lnSpc>
                <a:spcPct val="218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...</a:t>
            </a:r>
          </a:p>
        </p:txBody>
      </p:sp>
      <p:sp>
        <p:nvSpPr>
          <p:cNvPr id="126" name="Rectangle 27"/>
          <p:cNvSpPr>
            <a:spLocks noChangeArrowheads="1"/>
          </p:cNvSpPr>
          <p:nvPr/>
        </p:nvSpPr>
        <p:spPr bwMode="auto">
          <a:xfrm>
            <a:off x="6916883" y="5767082"/>
            <a:ext cx="2520000" cy="60991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algn="ctr" eaLnBrk="0" hangingPunct="0">
              <a:lnSpc>
                <a:spcPct val="218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...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>
            <a:off x="6018212" y="3431447"/>
            <a:ext cx="1233056" cy="265814"/>
          </a:xfrm>
          <a:prstGeom prst="straightConnector1">
            <a:avLst/>
          </a:prstGeom>
          <a:ln w="34925">
            <a:solidFill>
              <a:schemeClr val="accent5">
                <a:lumMod val="20000"/>
                <a:lumOff val="8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6046557" y="3803586"/>
            <a:ext cx="1190537" cy="1588"/>
          </a:xfrm>
          <a:prstGeom prst="straightConnector1">
            <a:avLst/>
          </a:prstGeom>
          <a:ln w="34925">
            <a:solidFill>
              <a:schemeClr val="accent5">
                <a:lumMod val="20000"/>
                <a:lumOff val="8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943620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Value and Reference Types</a:t>
            </a:r>
            <a:endParaRPr lang="en-US" noProof="1"/>
          </a:p>
        </p:txBody>
      </p:sp>
      <p:sp>
        <p:nvSpPr>
          <p:cNvPr id="4" name="Subtit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dirty="0" smtClean="0"/>
              <a:t>Live Demo</a:t>
            </a:r>
            <a:endParaRPr lang="bg-BG" dirty="0"/>
          </a:p>
        </p:txBody>
      </p:sp>
      <p:pic>
        <p:nvPicPr>
          <p:cNvPr id="624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6648" y="1217098"/>
            <a:ext cx="4875530" cy="3354902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  <a:softEdge rad="127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411854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://www.coachwithjeremy.com/blog/wp-content/uploads/2009/01/calrify-value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7531" y="1371600"/>
            <a:ext cx="4406124" cy="2715084"/>
          </a:xfrm>
          <a:prstGeom prst="roundRect">
            <a:avLst>
              <a:gd name="adj" fmla="val 40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36226" name="Rectangle 2"/>
          <p:cNvSpPr>
            <a:spLocks noGrp="1" noChangeArrowheads="1"/>
          </p:cNvSpPr>
          <p:nvPr>
            <p:ph type="title"/>
          </p:nvPr>
        </p:nvSpPr>
        <p:spPr>
          <a:xfrm>
            <a:off x="1446212" y="4800600"/>
            <a:ext cx="8938472" cy="8206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Boxing and Unboxing</a:t>
            </a:r>
            <a:endParaRPr lang="bg-BG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46212" y="5657160"/>
            <a:ext cx="8938472" cy="688256"/>
          </a:xfrm>
        </p:spPr>
        <p:txBody>
          <a:bodyPr/>
          <a:lstStyle/>
          <a:p>
            <a:r>
              <a:rPr lang="en-US" dirty="0" smtClean="0"/>
              <a:t>Keeping Value Types in Objects</a:t>
            </a:r>
            <a:endParaRPr lang="bg-BG" dirty="0"/>
          </a:p>
        </p:txBody>
      </p:sp>
      <p:pic>
        <p:nvPicPr>
          <p:cNvPr id="119810" name="Picture 2" descr="http://www.wired.com/images_blogs/photos/uncategorized/2007/09/11/orangebox.jp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8614" y="2033638"/>
            <a:ext cx="2388368" cy="2518378"/>
          </a:xfrm>
          <a:prstGeom prst="roundRect">
            <a:avLst>
              <a:gd name="adj" fmla="val 6511"/>
            </a:avLst>
          </a:prstGeom>
          <a:noFill/>
        </p:spPr>
      </p:pic>
      <p:pic>
        <p:nvPicPr>
          <p:cNvPr id="5" name="Picture 2" descr="http://dclips.fundraw.com/zobo500dir/cardboard_box_jarno_vasa_.jpg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612" y="2429202"/>
            <a:ext cx="2403608" cy="1954934"/>
          </a:xfrm>
          <a:prstGeom prst="roundRect">
            <a:avLst>
              <a:gd name="adj" fmla="val 6511"/>
            </a:avLst>
          </a:prstGeom>
          <a:noFill/>
        </p:spPr>
      </p:pic>
    </p:spTree>
    <p:extLst>
      <p:ext uri="{BB962C8B-B14F-4D97-AF65-F5344CB8AC3E}">
        <p14:creationId xmlns:p14="http://schemas.microsoft.com/office/powerpoint/2010/main" val="259260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.NET Common Type System (CTS)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Defines CLR supported: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Data types (e.g.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Int32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dynamic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)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Operations performed on them, e.g.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Extends the compatibility between different .NET languages</a:t>
            </a:r>
            <a:endParaRPr lang="bg-BG" dirty="0" smtClean="0">
              <a:effectLst>
                <a:outerShdw blurRad="50800" dist="38100" algn="tr" rotWithShape="0">
                  <a:prstClr val="black">
                    <a:alpha val="40000"/>
                  </a:prstClr>
                </a:outerShdw>
              </a:effectLst>
            </a:endParaRPr>
          </a:p>
          <a:p>
            <a:pPr>
              <a:lnSpc>
                <a:spcPct val="1000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Supports two types of data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Value types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(values), e.g.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20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'a'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Reference types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(pointers to the heap), e.g. strings and arrays</a:t>
            </a:r>
            <a:endParaRPr lang="bg-BG" dirty="0" smtClean="0">
              <a:effectLst>
                <a:outerShdw blurRad="50800" dist="38100" algn="tr" rotWithShape="0">
                  <a:prstClr val="black">
                    <a:alpha val="40000"/>
                  </a:prstClr>
                </a:outerShdw>
              </a:effectLst>
            </a:endParaRPr>
          </a:p>
          <a:p>
            <a:pPr>
              <a:lnSpc>
                <a:spcPct val="100000"/>
              </a:lnSpc>
            </a:pP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All data types are inheritors of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System.Object</a:t>
            </a:r>
            <a:endParaRPr lang="bg-BG" b="1" dirty="0" smtClean="0">
              <a:solidFill>
                <a:schemeClr val="tx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What is</a:t>
            </a:r>
            <a:r>
              <a:rPr lang="bg-BG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CTS</a:t>
            </a:r>
            <a:r>
              <a:rPr lang="bg-BG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?</a:t>
            </a:r>
            <a:endParaRPr lang="en-US" dirty="0"/>
          </a:p>
        </p:txBody>
      </p:sp>
      <p:pic>
        <p:nvPicPr>
          <p:cNvPr id="5" name="Picture 8" descr="http://images2.wikia.nocookie.net/__cb20120204043720/battlefordreamisland/images/c/c0/Bubble_Icon.png"/>
          <p:cNvPicPr>
            <a:picLocks noChangeAspect="1" noChangeArrowheads="1"/>
          </p:cNvPicPr>
          <p:nvPr/>
        </p:nvPicPr>
        <p:blipFill>
          <a:blip r:embed="rId3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2817" y="1981200"/>
            <a:ext cx="1590762" cy="114300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http://images2.wikia.nocookie.net/__cb20120204043720/battlefordreamisland/images/c/c0/Bubble_Icon.png"/>
          <p:cNvPicPr>
            <a:picLocks noChangeAspect="1" noChangeArrowheads="1"/>
          </p:cNvPicPr>
          <p:nvPr/>
        </p:nvPicPr>
        <p:blipFill>
          <a:blip r:embed="rId4" cstate="screen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4696" y="1902583"/>
            <a:ext cx="1313716" cy="943937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http://images2.wikia.nocookie.net/__cb20120204043720/battlefordreamisland/images/c/c0/Bubble_Icon.png"/>
          <p:cNvPicPr>
            <a:picLocks noChangeAspect="1" noChangeArrowheads="1"/>
          </p:cNvPicPr>
          <p:nvPr/>
        </p:nvPicPr>
        <p:blipFill>
          <a:blip r:embed="rId5" cstate="screen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6343" y="1447800"/>
            <a:ext cx="1071625" cy="769988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6444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 algn="r">
              <a:defRPr/>
            </a:pPr>
            <a:fld id="{58452FF4-89E3-4D1B-9927-2DBDC00E58D7}" type="slidenum">
              <a:rPr lang="en-US" sz="1100" smtClean="0"/>
              <a:pPr algn="r">
                <a:defRPr/>
              </a:pPr>
              <a:t>50</a:t>
            </a:fld>
            <a:endParaRPr lang="en-US" sz="1100" dirty="0"/>
          </a:p>
        </p:txBody>
      </p:sp>
      <p:sp>
        <p:nvSpPr>
          <p:cNvPr id="4833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Value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types </a:t>
            </a:r>
            <a:r>
              <a:rPr lang="en-US" dirty="0"/>
              <a:t>can be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stored </a:t>
            </a:r>
            <a:r>
              <a:rPr lang="en-US" dirty="0" smtClean="0"/>
              <a:t>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reference </a:t>
            </a:r>
            <a:r>
              <a:rPr lang="en-US" dirty="0"/>
              <a:t>types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Boxing and unboxing is done automatically in .NET</a:t>
            </a:r>
            <a:endParaRPr lang="en-US" dirty="0"/>
          </a:p>
          <a:p>
            <a:pPr>
              <a:lnSpc>
                <a:spcPct val="110000"/>
              </a:lnSpc>
            </a:pPr>
            <a:r>
              <a:rPr lang="en-US" dirty="0"/>
              <a:t>Boxing </a:t>
            </a:r>
            <a:r>
              <a:rPr lang="en-US" dirty="0" smtClean="0"/>
              <a:t>==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converting</a:t>
            </a:r>
            <a:r>
              <a:rPr lang="en-US" dirty="0" smtClean="0"/>
              <a:t> </a:t>
            </a:r>
            <a:r>
              <a:rPr lang="en-US" dirty="0"/>
              <a:t>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value</a:t>
            </a:r>
            <a:r>
              <a:rPr lang="en-US" dirty="0"/>
              <a:t> type to </a:t>
            </a:r>
            <a:r>
              <a:rPr lang="en-US" dirty="0" smtClean="0"/>
              <a:t>a boxed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reference</a:t>
            </a:r>
            <a:r>
              <a:rPr lang="en-US" dirty="0"/>
              <a:t> one</a:t>
            </a:r>
            <a:endParaRPr lang="bg-BG" dirty="0"/>
          </a:p>
          <a:p>
            <a:pPr>
              <a:lnSpc>
                <a:spcPct val="110000"/>
              </a:lnSpc>
            </a:pPr>
            <a:r>
              <a:rPr lang="en-US" dirty="0"/>
              <a:t>Unboxing </a:t>
            </a:r>
            <a:r>
              <a:rPr lang="en-US" dirty="0" smtClean="0"/>
              <a:t>==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converting</a:t>
            </a:r>
            <a:r>
              <a:rPr lang="en-US" dirty="0" smtClean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boxed</a:t>
            </a:r>
            <a:r>
              <a:rPr lang="en-US" dirty="0"/>
              <a:t> value to </a:t>
            </a:r>
            <a:r>
              <a:rPr lang="en-US" dirty="0" smtClean="0"/>
              <a:t>a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value</a:t>
            </a:r>
            <a:r>
              <a:rPr lang="en-US" dirty="0" smtClean="0"/>
              <a:t> type</a:t>
            </a:r>
          </a:p>
        </p:txBody>
      </p:sp>
      <p:sp>
        <p:nvSpPr>
          <p:cNvPr id="483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Boxing and Unboxing</a:t>
            </a:r>
            <a:endParaRPr lang="bg-BG" dirty="0"/>
          </a:p>
        </p:txBody>
      </p:sp>
      <p:pic>
        <p:nvPicPr>
          <p:cNvPr id="1028" name="Picture 4" descr="http://www.clker.com/cliparts/7/a/2/7/12456956501770343211Kliponius_Cardboard_box_package.svg.hi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1041" y="4446132"/>
            <a:ext cx="1981200" cy="2079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h4.googleusercontent.com/-S8kEFQKcYY8/AAAAAAAAAAI/AAAAAAAAABk/N26IzRMc650/phot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546" y="4283468"/>
            <a:ext cx="2455325" cy="2455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497105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 algn="r">
              <a:defRPr/>
            </a:pPr>
            <a:fld id="{58452FF4-89E3-4D1B-9927-2DBDC00E58D7}" type="slidenum">
              <a:rPr lang="en-US" sz="1100" smtClean="0"/>
              <a:pPr algn="r">
                <a:defRPr/>
              </a:pPr>
              <a:t>51</a:t>
            </a:fld>
            <a:endParaRPr lang="en-US" sz="1100" dirty="0"/>
          </a:p>
        </p:txBody>
      </p:sp>
      <p:sp>
        <p:nvSpPr>
          <p:cNvPr id="4853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44500" indent="-444500">
              <a:lnSpc>
                <a:spcPct val="110000"/>
              </a:lnSpc>
              <a:buFont typeface="Wingdings" pitchFamily="2" charset="2"/>
              <a:buAutoNum type="arabicPeriod"/>
              <a:tabLst>
                <a:tab pos="3714750" algn="l"/>
              </a:tabLst>
            </a:pPr>
            <a:r>
              <a:rPr lang="en-US" dirty="0"/>
              <a:t>Allocates dynamic memory for the </a:t>
            </a:r>
            <a:r>
              <a:rPr lang="en-US" dirty="0" smtClean="0"/>
              <a:t>boxed object</a:t>
            </a:r>
          </a:p>
          <a:p>
            <a:pPr marL="723900" lvl="1" indent="-368300">
              <a:lnSpc>
                <a:spcPct val="110000"/>
              </a:lnSpc>
              <a:tabLst>
                <a:tab pos="3714750" algn="l"/>
              </a:tabLst>
            </a:pPr>
            <a:r>
              <a:rPr lang="en-US" dirty="0" smtClean="0"/>
              <a:t>A new object in the managed heap</a:t>
            </a:r>
            <a:endParaRPr lang="en-US" dirty="0"/>
          </a:p>
          <a:p>
            <a:pPr marL="444500" indent="-444500">
              <a:lnSpc>
                <a:spcPct val="110000"/>
              </a:lnSpc>
              <a:buFont typeface="Wingdings" pitchFamily="2" charset="2"/>
              <a:buAutoNum type="arabicPeriod"/>
              <a:tabLst>
                <a:tab pos="3714750" algn="l"/>
              </a:tabLst>
            </a:pPr>
            <a:r>
              <a:rPr lang="en-US" dirty="0"/>
              <a:t>Copies the </a:t>
            </a:r>
            <a:r>
              <a:rPr lang="en-US" dirty="0" smtClean="0"/>
              <a:t>value of </a:t>
            </a:r>
            <a:r>
              <a:rPr lang="en-US" dirty="0"/>
              <a:t>the </a:t>
            </a:r>
            <a:r>
              <a:rPr lang="en-US" dirty="0" smtClean="0"/>
              <a:t>value-type variable</a:t>
            </a:r>
          </a:p>
          <a:p>
            <a:pPr marL="723900" lvl="1" indent="-368300">
              <a:lnSpc>
                <a:spcPct val="110000"/>
              </a:lnSpc>
              <a:tabLst>
                <a:tab pos="3714750" algn="l"/>
              </a:tabLst>
            </a:pPr>
            <a:r>
              <a:rPr lang="en-US" dirty="0" smtClean="0"/>
              <a:t>From </a:t>
            </a:r>
            <a:r>
              <a:rPr lang="en-US" dirty="0"/>
              <a:t>the </a:t>
            </a:r>
            <a:r>
              <a:rPr lang="en-US" dirty="0" smtClean="0"/>
              <a:t>stack to </a:t>
            </a:r>
            <a:r>
              <a:rPr lang="en-US" dirty="0"/>
              <a:t>the </a:t>
            </a:r>
            <a:r>
              <a:rPr lang="en-US" dirty="0" smtClean="0"/>
              <a:t>boxed object</a:t>
            </a:r>
            <a:endParaRPr lang="bg-BG" dirty="0"/>
          </a:p>
          <a:p>
            <a:pPr marL="444500" indent="-444500">
              <a:lnSpc>
                <a:spcPct val="110000"/>
              </a:lnSpc>
              <a:buFont typeface="Wingdings" pitchFamily="2" charset="2"/>
              <a:buAutoNum type="arabicPeriod"/>
              <a:tabLst>
                <a:tab pos="3714750" algn="l"/>
              </a:tabLst>
            </a:pPr>
            <a:r>
              <a:rPr lang="en-US" dirty="0"/>
              <a:t>Returns a reference to the </a:t>
            </a:r>
            <a:r>
              <a:rPr lang="en-US" dirty="0" smtClean="0"/>
              <a:t>boxed object</a:t>
            </a:r>
          </a:p>
          <a:p>
            <a:pPr marL="723900" lvl="1" indent="-368300">
              <a:lnSpc>
                <a:spcPct val="110000"/>
              </a:lnSpc>
              <a:tabLst>
                <a:tab pos="3714750" algn="l"/>
              </a:tabLst>
            </a:pPr>
            <a:r>
              <a:rPr lang="en-US" dirty="0" smtClean="0"/>
              <a:t>The </a:t>
            </a:r>
            <a:r>
              <a:rPr lang="en-US" dirty="0"/>
              <a:t>original </a:t>
            </a:r>
            <a:r>
              <a:rPr lang="en-US" dirty="0" smtClean="0"/>
              <a:t>value type </a:t>
            </a:r>
            <a:r>
              <a:rPr lang="en-US" dirty="0"/>
              <a:t>is </a:t>
            </a:r>
            <a:r>
              <a:rPr lang="en-US" dirty="0" smtClean="0"/>
              <a:t>stored as part of the boxed object</a:t>
            </a:r>
            <a:endParaRPr lang="bg-BG" dirty="0"/>
          </a:p>
        </p:txBody>
      </p:sp>
      <p:sp>
        <p:nvSpPr>
          <p:cNvPr id="4853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Boxing: How It Works</a:t>
            </a:r>
            <a:endParaRPr lang="bg-BG" sz="3200" dirty="0"/>
          </a:p>
        </p:txBody>
      </p:sp>
      <p:pic>
        <p:nvPicPr>
          <p:cNvPr id="5" name="Picture 2" descr="http://www.wired.com/images_blogs/photos/uncategorized/2007/09/11/orangebox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4412" y="1524000"/>
            <a:ext cx="1509600" cy="1306725"/>
          </a:xfrm>
          <a:prstGeom prst="roundRect">
            <a:avLst>
              <a:gd name="adj" fmla="val 6511"/>
            </a:avLst>
          </a:prstGeom>
          <a:noFill/>
        </p:spPr>
      </p:pic>
    </p:spTree>
    <p:extLst>
      <p:ext uri="{BB962C8B-B14F-4D97-AF65-F5344CB8AC3E}">
        <p14:creationId xmlns:p14="http://schemas.microsoft.com/office/powerpoint/2010/main" val="34504963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 algn="r">
              <a:defRPr/>
            </a:pPr>
            <a:fld id="{58452FF4-89E3-4D1B-9927-2DBDC00E58D7}" type="slidenum">
              <a:rPr lang="en-US" sz="1100" smtClean="0"/>
              <a:pPr algn="r">
                <a:defRPr/>
              </a:pPr>
              <a:t>52</a:t>
            </a:fld>
            <a:endParaRPr lang="en-US" sz="1100" dirty="0"/>
          </a:p>
        </p:txBody>
      </p:sp>
      <p:sp>
        <p:nvSpPr>
          <p:cNvPr id="4874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539750" indent="-539750">
              <a:lnSpc>
                <a:spcPct val="110000"/>
              </a:lnSpc>
              <a:buFont typeface="Wingdings" pitchFamily="2" charset="2"/>
              <a:buAutoNum type="arabicPeriod"/>
            </a:pPr>
            <a:r>
              <a:rPr lang="en-US" dirty="0"/>
              <a:t>If the reference is</a:t>
            </a:r>
            <a:r>
              <a:rPr lang="bg-BG" dirty="0"/>
              <a:t>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null</a:t>
            </a:r>
          </a:p>
          <a:p>
            <a:pPr marL="723900" lvl="1" indent="-368300">
              <a:lnSpc>
                <a:spcPct val="110000"/>
              </a:lnSpc>
            </a:pPr>
            <a:r>
              <a:rPr lang="en-US" dirty="0" smtClean="0"/>
              <a:t>A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NullReferenceException</a:t>
            </a:r>
            <a:r>
              <a:rPr lang="en-US" dirty="0" smtClean="0"/>
              <a:t> is thrown</a:t>
            </a:r>
            <a:r>
              <a:rPr lang="bg-BG" dirty="0" smtClean="0"/>
              <a:t> </a:t>
            </a:r>
            <a:endParaRPr lang="en-US" dirty="0"/>
          </a:p>
          <a:p>
            <a:pPr marL="539750" indent="-539750">
              <a:lnSpc>
                <a:spcPct val="110000"/>
              </a:lnSpc>
              <a:buFont typeface="Wingdings" pitchFamily="2" charset="2"/>
              <a:buAutoNum type="arabicPeriod"/>
            </a:pPr>
            <a:r>
              <a:rPr lang="en-US" dirty="0"/>
              <a:t>If the reference does not </a:t>
            </a:r>
            <a:r>
              <a:rPr lang="en-US" dirty="0" smtClean="0"/>
              <a:t>hold a </a:t>
            </a:r>
            <a:r>
              <a:rPr lang="en-US" dirty="0"/>
              <a:t>valid boxed </a:t>
            </a:r>
            <a:r>
              <a:rPr lang="en-US" dirty="0" smtClean="0"/>
              <a:t>value</a:t>
            </a:r>
          </a:p>
          <a:p>
            <a:pPr marL="723900" lvl="1" indent="-368300">
              <a:lnSpc>
                <a:spcPct val="110000"/>
              </a:lnSpc>
            </a:pPr>
            <a:r>
              <a:rPr lang="en-US" dirty="0" smtClean="0"/>
              <a:t>An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InvalidCastException</a:t>
            </a:r>
            <a:r>
              <a:rPr lang="en-US" dirty="0" smtClean="0"/>
              <a:t> is thrown</a:t>
            </a:r>
            <a:endParaRPr lang="en-US" noProof="1">
              <a:latin typeface="Courier New" pitchFamily="49" charset="0"/>
            </a:endParaRPr>
          </a:p>
          <a:p>
            <a:pPr marL="539750" indent="-539750">
              <a:lnSpc>
                <a:spcPct val="110000"/>
              </a:lnSpc>
              <a:buFont typeface="Wingdings" pitchFamily="2" charset="2"/>
              <a:buAutoNum type="arabicPeriod"/>
            </a:pPr>
            <a:r>
              <a:rPr lang="en-US" dirty="0"/>
              <a:t>The value is pulled from the </a:t>
            </a:r>
            <a:r>
              <a:rPr lang="en-US" dirty="0" smtClean="0"/>
              <a:t>heap</a:t>
            </a:r>
          </a:p>
          <a:p>
            <a:pPr marL="723900" lvl="1" indent="-368300">
              <a:lnSpc>
                <a:spcPct val="110000"/>
              </a:lnSpc>
            </a:pPr>
            <a:r>
              <a:rPr lang="en-US" dirty="0" smtClean="0"/>
              <a:t>Stored </a:t>
            </a:r>
            <a:r>
              <a:rPr lang="en-US" dirty="0"/>
              <a:t>into the </a:t>
            </a:r>
            <a:r>
              <a:rPr lang="en-US" dirty="0" smtClean="0"/>
              <a:t>stack in a value-type variable</a:t>
            </a:r>
            <a:endParaRPr lang="en-US" dirty="0"/>
          </a:p>
        </p:txBody>
      </p:sp>
      <p:sp>
        <p:nvSpPr>
          <p:cNvPr id="4874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</a:t>
            </a:r>
            <a:r>
              <a:rPr lang="en-US" noProof="1" smtClean="0"/>
              <a:t>nboxing</a:t>
            </a:r>
            <a:r>
              <a:rPr lang="en-US" dirty="0" smtClean="0"/>
              <a:t>: </a:t>
            </a:r>
            <a:r>
              <a:rPr lang="en-US" dirty="0"/>
              <a:t>How It Works?</a:t>
            </a:r>
            <a:endParaRPr lang="bg-BG" dirty="0"/>
          </a:p>
        </p:txBody>
      </p:sp>
      <p:pic>
        <p:nvPicPr>
          <p:cNvPr id="6" name="Picture 2" descr="http://dclips.fundraw.com/zobo500dir/cardboard_box_jarno_vasa_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2412" y="4267200"/>
            <a:ext cx="2190263" cy="1905002"/>
          </a:xfrm>
          <a:prstGeom prst="roundRect">
            <a:avLst>
              <a:gd name="adj" fmla="val 6511"/>
            </a:avLst>
          </a:prstGeom>
          <a:noFill/>
        </p:spPr>
      </p:pic>
    </p:spTree>
    <p:extLst>
      <p:ext uri="{BB962C8B-B14F-4D97-AF65-F5344CB8AC3E}">
        <p14:creationId xmlns:p14="http://schemas.microsoft.com/office/powerpoint/2010/main" val="9523786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 algn="r">
              <a:defRPr/>
            </a:pPr>
            <a:fld id="{58452FF4-89E3-4D1B-9927-2DBDC00E58D7}" type="slidenum">
              <a:rPr lang="en-US" sz="1100" smtClean="0"/>
              <a:pPr algn="r">
                <a:defRPr/>
              </a:pPr>
              <a:t>53</a:t>
            </a:fld>
            <a:endParaRPr lang="en-US" sz="1100" dirty="0"/>
          </a:p>
        </p:txBody>
      </p:sp>
      <p:sp>
        <p:nvSpPr>
          <p:cNvPr id="4823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Boxing Value Types</a:t>
            </a:r>
            <a:endParaRPr lang="bg-BG" dirty="0"/>
          </a:p>
        </p:txBody>
      </p:sp>
      <p:sp>
        <p:nvSpPr>
          <p:cNvPr id="482308" name="Cloud"/>
          <p:cNvSpPr>
            <a:spLocks noChangeAspect="1" noEditPoints="1" noChangeArrowheads="1"/>
          </p:cNvSpPr>
          <p:nvPr/>
        </p:nvSpPr>
        <p:spPr bwMode="auto">
          <a:xfrm flipH="1">
            <a:off x="639067" y="1692276"/>
            <a:ext cx="3785731" cy="4830763"/>
          </a:xfrm>
          <a:custGeom>
            <a:avLst/>
            <a:gdLst>
              <a:gd name="T0" fmla="*/ 67 w 21600"/>
              <a:gd name="T1" fmla="*/ 10800 h 21600"/>
              <a:gd name="T2" fmla="*/ 10800 w 21600"/>
              <a:gd name="T3" fmla="*/ 21577 h 21600"/>
              <a:gd name="T4" fmla="*/ 21582 w 21600"/>
              <a:gd name="T5" fmla="*/ 10800 h 21600"/>
              <a:gd name="T6" fmla="*/ 10800 w 21600"/>
              <a:gd name="T7" fmla="*/ 1235 h 21600"/>
              <a:gd name="T8" fmla="*/ 2977 w 21600"/>
              <a:gd name="T9" fmla="*/ 3262 h 21600"/>
              <a:gd name="T10" fmla="*/ 17087 w 21600"/>
              <a:gd name="T11" fmla="*/ 173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 extrusionOk="0">
                <a:moveTo>
                  <a:pt x="1949" y="7180"/>
                </a:moveTo>
                <a:cubicBezTo>
                  <a:pt x="841" y="7336"/>
                  <a:pt x="0" y="8613"/>
                  <a:pt x="0" y="10137"/>
                </a:cubicBezTo>
                <a:cubicBezTo>
                  <a:pt x="-1" y="11192"/>
                  <a:pt x="409" y="12169"/>
                  <a:pt x="1074" y="12702"/>
                </a:cubicBezTo>
                <a:lnTo>
                  <a:pt x="1063" y="12668"/>
                </a:lnTo>
                <a:cubicBezTo>
                  <a:pt x="685" y="13217"/>
                  <a:pt x="475" y="13940"/>
                  <a:pt x="475" y="14690"/>
                </a:cubicBezTo>
                <a:cubicBezTo>
                  <a:pt x="475" y="16325"/>
                  <a:pt x="1451" y="17650"/>
                  <a:pt x="2655" y="17650"/>
                </a:cubicBezTo>
                <a:cubicBezTo>
                  <a:pt x="2739" y="17650"/>
                  <a:pt x="2824" y="17643"/>
                  <a:pt x="2909" y="17629"/>
                </a:cubicBezTo>
                <a:lnTo>
                  <a:pt x="2897" y="17649"/>
                </a:lnTo>
                <a:cubicBezTo>
                  <a:pt x="3585" y="19288"/>
                  <a:pt x="4863" y="20300"/>
                  <a:pt x="6247" y="20300"/>
                </a:cubicBezTo>
                <a:cubicBezTo>
                  <a:pt x="6947" y="20299"/>
                  <a:pt x="7635" y="20039"/>
                  <a:pt x="8235" y="19546"/>
                </a:cubicBezTo>
                <a:lnTo>
                  <a:pt x="8229" y="19550"/>
                </a:lnTo>
                <a:cubicBezTo>
                  <a:pt x="8855" y="20829"/>
                  <a:pt x="9908" y="21597"/>
                  <a:pt x="11036" y="21597"/>
                </a:cubicBezTo>
                <a:cubicBezTo>
                  <a:pt x="12523" y="21596"/>
                  <a:pt x="13836" y="20267"/>
                  <a:pt x="14267" y="18324"/>
                </a:cubicBezTo>
                <a:lnTo>
                  <a:pt x="14270" y="18350"/>
                </a:lnTo>
                <a:cubicBezTo>
                  <a:pt x="14730" y="18740"/>
                  <a:pt x="15260" y="18947"/>
                  <a:pt x="15802" y="18947"/>
                </a:cubicBezTo>
                <a:cubicBezTo>
                  <a:pt x="17390" y="18946"/>
                  <a:pt x="18682" y="17205"/>
                  <a:pt x="18694" y="15045"/>
                </a:cubicBezTo>
                <a:lnTo>
                  <a:pt x="18689" y="15035"/>
                </a:lnTo>
                <a:cubicBezTo>
                  <a:pt x="20357" y="14710"/>
                  <a:pt x="21597" y="12765"/>
                  <a:pt x="21597" y="10472"/>
                </a:cubicBezTo>
                <a:cubicBezTo>
                  <a:pt x="21597" y="9456"/>
                  <a:pt x="21350" y="8469"/>
                  <a:pt x="20896" y="7663"/>
                </a:cubicBezTo>
                <a:lnTo>
                  <a:pt x="20889" y="7661"/>
                </a:lnTo>
                <a:cubicBezTo>
                  <a:pt x="21031" y="7208"/>
                  <a:pt x="21105" y="6721"/>
                  <a:pt x="21105" y="6228"/>
                </a:cubicBezTo>
                <a:cubicBezTo>
                  <a:pt x="21105" y="4588"/>
                  <a:pt x="20299" y="3150"/>
                  <a:pt x="19139" y="2719"/>
                </a:cubicBezTo>
                <a:lnTo>
                  <a:pt x="19148" y="2712"/>
                </a:lnTo>
                <a:cubicBezTo>
                  <a:pt x="18940" y="1142"/>
                  <a:pt x="17933" y="0"/>
                  <a:pt x="16758" y="0"/>
                </a:cubicBezTo>
                <a:cubicBezTo>
                  <a:pt x="16044" y="-1"/>
                  <a:pt x="15367" y="426"/>
                  <a:pt x="14905" y="1165"/>
                </a:cubicBezTo>
                <a:lnTo>
                  <a:pt x="14909" y="1170"/>
                </a:lnTo>
                <a:cubicBezTo>
                  <a:pt x="14497" y="432"/>
                  <a:pt x="13855" y="0"/>
                  <a:pt x="13174" y="0"/>
                </a:cubicBezTo>
                <a:cubicBezTo>
                  <a:pt x="12347" y="-1"/>
                  <a:pt x="11590" y="637"/>
                  <a:pt x="11221" y="1645"/>
                </a:cubicBezTo>
                <a:lnTo>
                  <a:pt x="11229" y="1694"/>
                </a:lnTo>
                <a:cubicBezTo>
                  <a:pt x="10730" y="1024"/>
                  <a:pt x="10058" y="650"/>
                  <a:pt x="9358" y="650"/>
                </a:cubicBezTo>
                <a:cubicBezTo>
                  <a:pt x="8372" y="649"/>
                  <a:pt x="7466" y="1391"/>
                  <a:pt x="7003" y="2578"/>
                </a:cubicBezTo>
                <a:lnTo>
                  <a:pt x="6995" y="2602"/>
                </a:lnTo>
                <a:cubicBezTo>
                  <a:pt x="6477" y="2189"/>
                  <a:pt x="5888" y="1972"/>
                  <a:pt x="5288" y="1972"/>
                </a:cubicBezTo>
                <a:cubicBezTo>
                  <a:pt x="3423" y="1972"/>
                  <a:pt x="1912" y="4029"/>
                  <a:pt x="1912" y="6567"/>
                </a:cubicBezTo>
                <a:cubicBezTo>
                  <a:pt x="1911" y="6774"/>
                  <a:pt x="1922" y="6981"/>
                  <a:pt x="1942" y="7186"/>
                </a:cubicBezTo>
                <a:close/>
              </a:path>
              <a:path w="21600" h="21600" fill="none" extrusionOk="0">
                <a:moveTo>
                  <a:pt x="1074" y="12702"/>
                </a:moveTo>
                <a:cubicBezTo>
                  <a:pt x="1407" y="12969"/>
                  <a:pt x="1786" y="13110"/>
                  <a:pt x="2172" y="13110"/>
                </a:cubicBezTo>
                <a:cubicBezTo>
                  <a:pt x="2228" y="13109"/>
                  <a:pt x="2285" y="13107"/>
                  <a:pt x="2341" y="13101"/>
                </a:cubicBezTo>
              </a:path>
              <a:path w="21600" h="21600" fill="none" extrusionOk="0">
                <a:moveTo>
                  <a:pt x="2909" y="17629"/>
                </a:moveTo>
                <a:cubicBezTo>
                  <a:pt x="3099" y="17599"/>
                  <a:pt x="3285" y="17535"/>
                  <a:pt x="3463" y="17439"/>
                </a:cubicBezTo>
              </a:path>
              <a:path w="21600" h="21600" fill="none" extrusionOk="0">
                <a:moveTo>
                  <a:pt x="7895" y="18680"/>
                </a:moveTo>
                <a:cubicBezTo>
                  <a:pt x="7983" y="18985"/>
                  <a:pt x="8095" y="19277"/>
                  <a:pt x="8229" y="19550"/>
                </a:cubicBezTo>
              </a:path>
              <a:path w="21600" h="21600" fill="none" extrusionOk="0">
                <a:moveTo>
                  <a:pt x="14267" y="18324"/>
                </a:moveTo>
                <a:cubicBezTo>
                  <a:pt x="14336" y="18013"/>
                  <a:pt x="14380" y="17693"/>
                  <a:pt x="14400" y="17370"/>
                </a:cubicBezTo>
              </a:path>
              <a:path w="21600" h="21600" fill="none" extrusionOk="0">
                <a:moveTo>
                  <a:pt x="18694" y="15045"/>
                </a:moveTo>
                <a:cubicBezTo>
                  <a:pt x="18694" y="15034"/>
                  <a:pt x="18695" y="15024"/>
                  <a:pt x="18695" y="15013"/>
                </a:cubicBezTo>
                <a:cubicBezTo>
                  <a:pt x="18695" y="13508"/>
                  <a:pt x="18063" y="12136"/>
                  <a:pt x="17069" y="11477"/>
                </a:cubicBezTo>
              </a:path>
              <a:path w="21600" h="21600" fill="none" extrusionOk="0">
                <a:moveTo>
                  <a:pt x="20165" y="8999"/>
                </a:moveTo>
                <a:cubicBezTo>
                  <a:pt x="20479" y="8635"/>
                  <a:pt x="20726" y="8177"/>
                  <a:pt x="20889" y="7661"/>
                </a:cubicBezTo>
              </a:path>
              <a:path w="21600" h="21600" fill="none" extrusionOk="0">
                <a:moveTo>
                  <a:pt x="19186" y="3344"/>
                </a:moveTo>
                <a:cubicBezTo>
                  <a:pt x="19186" y="3328"/>
                  <a:pt x="19187" y="3313"/>
                  <a:pt x="19187" y="3297"/>
                </a:cubicBezTo>
                <a:cubicBezTo>
                  <a:pt x="19187" y="3101"/>
                  <a:pt x="19174" y="2905"/>
                  <a:pt x="19148" y="2712"/>
                </a:cubicBezTo>
              </a:path>
              <a:path w="21600" h="21600" fill="none" extrusionOk="0">
                <a:moveTo>
                  <a:pt x="14905" y="1165"/>
                </a:moveTo>
                <a:cubicBezTo>
                  <a:pt x="14754" y="1408"/>
                  <a:pt x="14629" y="1679"/>
                  <a:pt x="14535" y="1971"/>
                </a:cubicBezTo>
              </a:path>
              <a:path w="21600" h="21600" fill="none" extrusionOk="0">
                <a:moveTo>
                  <a:pt x="11221" y="1645"/>
                </a:moveTo>
                <a:cubicBezTo>
                  <a:pt x="11140" y="1866"/>
                  <a:pt x="11080" y="2099"/>
                  <a:pt x="11041" y="2340"/>
                </a:cubicBezTo>
              </a:path>
              <a:path w="21600" h="21600" fill="none" extrusionOk="0">
                <a:moveTo>
                  <a:pt x="7645" y="3276"/>
                </a:moveTo>
                <a:cubicBezTo>
                  <a:pt x="7449" y="3016"/>
                  <a:pt x="7231" y="2790"/>
                  <a:pt x="6995" y="2602"/>
                </a:cubicBezTo>
              </a:path>
              <a:path w="21600" h="21600" fill="none" extrusionOk="0">
                <a:moveTo>
                  <a:pt x="1942" y="7186"/>
                </a:moveTo>
                <a:cubicBezTo>
                  <a:pt x="1966" y="7426"/>
                  <a:pt x="2004" y="7663"/>
                  <a:pt x="2056" y="7895"/>
                </a:cubicBezTo>
              </a:path>
            </a:pathLst>
          </a:custGeom>
          <a:gradFill rotWithShape="0">
            <a:gsLst>
              <a:gs pos="0">
                <a:schemeClr val="bg1"/>
              </a:gs>
              <a:gs pos="100000">
                <a:schemeClr val="accent5">
                  <a:lumMod val="50000"/>
                </a:schemeClr>
              </a:gs>
            </a:gsLst>
            <a:lin ang="5400000" scaled="1"/>
          </a:gradFill>
          <a:ln w="19050" algn="ctr">
            <a:solidFill>
              <a:schemeClr val="accent5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</a:pPr>
            <a:endParaRPr kumimoji="0" lang="bg-BG" noProof="1">
              <a:solidFill>
                <a:srgbClr val="8181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82309" name="Text Box 5"/>
          <p:cNvSpPr txBox="1">
            <a:spLocks noChangeArrowheads="1"/>
          </p:cNvSpPr>
          <p:nvPr/>
        </p:nvSpPr>
        <p:spPr bwMode="auto">
          <a:xfrm>
            <a:off x="1523603" y="2209800"/>
            <a:ext cx="1633781" cy="176663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</a:pPr>
            <a:r>
              <a:rPr kumimoji="0"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i=5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</a:pPr>
            <a:r>
              <a:rPr kumimoji="0" lang="en-US" b="1" i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(value-type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</a:pPr>
            <a:r>
              <a:rPr kumimoji="0" lang="en-US" b="1" i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variable in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</a:pPr>
            <a:r>
              <a:rPr kumimoji="0" lang="en-US" b="1" i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stack)</a:t>
            </a:r>
          </a:p>
        </p:txBody>
      </p:sp>
      <p:sp>
        <p:nvSpPr>
          <p:cNvPr id="482310" name="Cloud"/>
          <p:cNvSpPr>
            <a:spLocks noChangeAspect="1" noEditPoints="1" noChangeArrowheads="1"/>
          </p:cNvSpPr>
          <p:nvPr/>
        </p:nvSpPr>
        <p:spPr bwMode="auto">
          <a:xfrm flipH="1">
            <a:off x="8134348" y="1693863"/>
            <a:ext cx="3453500" cy="4830762"/>
          </a:xfrm>
          <a:custGeom>
            <a:avLst/>
            <a:gdLst>
              <a:gd name="T0" fmla="*/ 67 w 21600"/>
              <a:gd name="T1" fmla="*/ 10800 h 21600"/>
              <a:gd name="T2" fmla="*/ 10800 w 21600"/>
              <a:gd name="T3" fmla="*/ 21577 h 21600"/>
              <a:gd name="T4" fmla="*/ 21582 w 21600"/>
              <a:gd name="T5" fmla="*/ 10800 h 21600"/>
              <a:gd name="T6" fmla="*/ 10800 w 21600"/>
              <a:gd name="T7" fmla="*/ 1235 h 21600"/>
              <a:gd name="T8" fmla="*/ 2977 w 21600"/>
              <a:gd name="T9" fmla="*/ 3262 h 21600"/>
              <a:gd name="T10" fmla="*/ 17087 w 21600"/>
              <a:gd name="T11" fmla="*/ 173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 extrusionOk="0">
                <a:moveTo>
                  <a:pt x="1949" y="7180"/>
                </a:moveTo>
                <a:cubicBezTo>
                  <a:pt x="841" y="7336"/>
                  <a:pt x="0" y="8613"/>
                  <a:pt x="0" y="10137"/>
                </a:cubicBezTo>
                <a:cubicBezTo>
                  <a:pt x="-1" y="11192"/>
                  <a:pt x="409" y="12169"/>
                  <a:pt x="1074" y="12702"/>
                </a:cubicBezTo>
                <a:lnTo>
                  <a:pt x="1063" y="12668"/>
                </a:lnTo>
                <a:cubicBezTo>
                  <a:pt x="685" y="13217"/>
                  <a:pt x="475" y="13940"/>
                  <a:pt x="475" y="14690"/>
                </a:cubicBezTo>
                <a:cubicBezTo>
                  <a:pt x="475" y="16325"/>
                  <a:pt x="1451" y="17650"/>
                  <a:pt x="2655" y="17650"/>
                </a:cubicBezTo>
                <a:cubicBezTo>
                  <a:pt x="2739" y="17650"/>
                  <a:pt x="2824" y="17643"/>
                  <a:pt x="2909" y="17629"/>
                </a:cubicBezTo>
                <a:lnTo>
                  <a:pt x="2897" y="17649"/>
                </a:lnTo>
                <a:cubicBezTo>
                  <a:pt x="3585" y="19288"/>
                  <a:pt x="4863" y="20300"/>
                  <a:pt x="6247" y="20300"/>
                </a:cubicBezTo>
                <a:cubicBezTo>
                  <a:pt x="6947" y="20299"/>
                  <a:pt x="7635" y="20039"/>
                  <a:pt x="8235" y="19546"/>
                </a:cubicBezTo>
                <a:lnTo>
                  <a:pt x="8229" y="19550"/>
                </a:lnTo>
                <a:cubicBezTo>
                  <a:pt x="8855" y="20829"/>
                  <a:pt x="9908" y="21597"/>
                  <a:pt x="11036" y="21597"/>
                </a:cubicBezTo>
                <a:cubicBezTo>
                  <a:pt x="12523" y="21596"/>
                  <a:pt x="13836" y="20267"/>
                  <a:pt x="14267" y="18324"/>
                </a:cubicBezTo>
                <a:lnTo>
                  <a:pt x="14270" y="18350"/>
                </a:lnTo>
                <a:cubicBezTo>
                  <a:pt x="14730" y="18740"/>
                  <a:pt x="15260" y="18947"/>
                  <a:pt x="15802" y="18947"/>
                </a:cubicBezTo>
                <a:cubicBezTo>
                  <a:pt x="17390" y="18946"/>
                  <a:pt x="18682" y="17205"/>
                  <a:pt x="18694" y="15045"/>
                </a:cubicBezTo>
                <a:lnTo>
                  <a:pt x="18689" y="15035"/>
                </a:lnTo>
                <a:cubicBezTo>
                  <a:pt x="20357" y="14710"/>
                  <a:pt x="21597" y="12765"/>
                  <a:pt x="21597" y="10472"/>
                </a:cubicBezTo>
                <a:cubicBezTo>
                  <a:pt x="21597" y="9456"/>
                  <a:pt x="21350" y="8469"/>
                  <a:pt x="20896" y="7663"/>
                </a:cubicBezTo>
                <a:lnTo>
                  <a:pt x="20889" y="7661"/>
                </a:lnTo>
                <a:cubicBezTo>
                  <a:pt x="21031" y="7208"/>
                  <a:pt x="21105" y="6721"/>
                  <a:pt x="21105" y="6228"/>
                </a:cubicBezTo>
                <a:cubicBezTo>
                  <a:pt x="21105" y="4588"/>
                  <a:pt x="20299" y="3150"/>
                  <a:pt x="19139" y="2719"/>
                </a:cubicBezTo>
                <a:lnTo>
                  <a:pt x="19148" y="2712"/>
                </a:lnTo>
                <a:cubicBezTo>
                  <a:pt x="18940" y="1142"/>
                  <a:pt x="17933" y="0"/>
                  <a:pt x="16758" y="0"/>
                </a:cubicBezTo>
                <a:cubicBezTo>
                  <a:pt x="16044" y="-1"/>
                  <a:pt x="15367" y="426"/>
                  <a:pt x="14905" y="1165"/>
                </a:cubicBezTo>
                <a:lnTo>
                  <a:pt x="14909" y="1170"/>
                </a:lnTo>
                <a:cubicBezTo>
                  <a:pt x="14497" y="432"/>
                  <a:pt x="13855" y="0"/>
                  <a:pt x="13174" y="0"/>
                </a:cubicBezTo>
                <a:cubicBezTo>
                  <a:pt x="12347" y="-1"/>
                  <a:pt x="11590" y="637"/>
                  <a:pt x="11221" y="1645"/>
                </a:cubicBezTo>
                <a:lnTo>
                  <a:pt x="11229" y="1694"/>
                </a:lnTo>
                <a:cubicBezTo>
                  <a:pt x="10730" y="1024"/>
                  <a:pt x="10058" y="650"/>
                  <a:pt x="9358" y="650"/>
                </a:cubicBezTo>
                <a:cubicBezTo>
                  <a:pt x="8372" y="649"/>
                  <a:pt x="7466" y="1391"/>
                  <a:pt x="7003" y="2578"/>
                </a:cubicBezTo>
                <a:lnTo>
                  <a:pt x="6995" y="2602"/>
                </a:lnTo>
                <a:cubicBezTo>
                  <a:pt x="6477" y="2189"/>
                  <a:pt x="5888" y="1972"/>
                  <a:pt x="5288" y="1972"/>
                </a:cubicBezTo>
                <a:cubicBezTo>
                  <a:pt x="3423" y="1972"/>
                  <a:pt x="1912" y="4029"/>
                  <a:pt x="1912" y="6567"/>
                </a:cubicBezTo>
                <a:cubicBezTo>
                  <a:pt x="1911" y="6774"/>
                  <a:pt x="1922" y="6981"/>
                  <a:pt x="1942" y="7186"/>
                </a:cubicBezTo>
                <a:close/>
              </a:path>
              <a:path w="21600" h="21600" fill="none" extrusionOk="0">
                <a:moveTo>
                  <a:pt x="1074" y="12702"/>
                </a:moveTo>
                <a:cubicBezTo>
                  <a:pt x="1407" y="12969"/>
                  <a:pt x="1786" y="13110"/>
                  <a:pt x="2172" y="13110"/>
                </a:cubicBezTo>
                <a:cubicBezTo>
                  <a:pt x="2228" y="13109"/>
                  <a:pt x="2285" y="13107"/>
                  <a:pt x="2341" y="13101"/>
                </a:cubicBezTo>
              </a:path>
              <a:path w="21600" h="21600" fill="none" extrusionOk="0">
                <a:moveTo>
                  <a:pt x="2909" y="17629"/>
                </a:moveTo>
                <a:cubicBezTo>
                  <a:pt x="3099" y="17599"/>
                  <a:pt x="3285" y="17535"/>
                  <a:pt x="3463" y="17439"/>
                </a:cubicBezTo>
              </a:path>
              <a:path w="21600" h="21600" fill="none" extrusionOk="0">
                <a:moveTo>
                  <a:pt x="7895" y="18680"/>
                </a:moveTo>
                <a:cubicBezTo>
                  <a:pt x="7983" y="18985"/>
                  <a:pt x="8095" y="19277"/>
                  <a:pt x="8229" y="19550"/>
                </a:cubicBezTo>
              </a:path>
              <a:path w="21600" h="21600" fill="none" extrusionOk="0">
                <a:moveTo>
                  <a:pt x="14267" y="18324"/>
                </a:moveTo>
                <a:cubicBezTo>
                  <a:pt x="14336" y="18013"/>
                  <a:pt x="14380" y="17693"/>
                  <a:pt x="14400" y="17370"/>
                </a:cubicBezTo>
              </a:path>
              <a:path w="21600" h="21600" fill="none" extrusionOk="0">
                <a:moveTo>
                  <a:pt x="18694" y="15045"/>
                </a:moveTo>
                <a:cubicBezTo>
                  <a:pt x="18694" y="15034"/>
                  <a:pt x="18695" y="15024"/>
                  <a:pt x="18695" y="15013"/>
                </a:cubicBezTo>
                <a:cubicBezTo>
                  <a:pt x="18695" y="13508"/>
                  <a:pt x="18063" y="12136"/>
                  <a:pt x="17069" y="11477"/>
                </a:cubicBezTo>
              </a:path>
              <a:path w="21600" h="21600" fill="none" extrusionOk="0">
                <a:moveTo>
                  <a:pt x="20165" y="8999"/>
                </a:moveTo>
                <a:cubicBezTo>
                  <a:pt x="20479" y="8635"/>
                  <a:pt x="20726" y="8177"/>
                  <a:pt x="20889" y="7661"/>
                </a:cubicBezTo>
              </a:path>
              <a:path w="21600" h="21600" fill="none" extrusionOk="0">
                <a:moveTo>
                  <a:pt x="19186" y="3344"/>
                </a:moveTo>
                <a:cubicBezTo>
                  <a:pt x="19186" y="3328"/>
                  <a:pt x="19187" y="3313"/>
                  <a:pt x="19187" y="3297"/>
                </a:cubicBezTo>
                <a:cubicBezTo>
                  <a:pt x="19187" y="3101"/>
                  <a:pt x="19174" y="2905"/>
                  <a:pt x="19148" y="2712"/>
                </a:cubicBezTo>
              </a:path>
              <a:path w="21600" h="21600" fill="none" extrusionOk="0">
                <a:moveTo>
                  <a:pt x="14905" y="1165"/>
                </a:moveTo>
                <a:cubicBezTo>
                  <a:pt x="14754" y="1408"/>
                  <a:pt x="14629" y="1679"/>
                  <a:pt x="14535" y="1971"/>
                </a:cubicBezTo>
              </a:path>
              <a:path w="21600" h="21600" fill="none" extrusionOk="0">
                <a:moveTo>
                  <a:pt x="11221" y="1645"/>
                </a:moveTo>
                <a:cubicBezTo>
                  <a:pt x="11140" y="1866"/>
                  <a:pt x="11080" y="2099"/>
                  <a:pt x="11041" y="2340"/>
                </a:cubicBezTo>
              </a:path>
              <a:path w="21600" h="21600" fill="none" extrusionOk="0">
                <a:moveTo>
                  <a:pt x="7645" y="3276"/>
                </a:moveTo>
                <a:cubicBezTo>
                  <a:pt x="7449" y="3016"/>
                  <a:pt x="7231" y="2790"/>
                  <a:pt x="6995" y="2602"/>
                </a:cubicBezTo>
              </a:path>
              <a:path w="21600" h="21600" fill="none" extrusionOk="0">
                <a:moveTo>
                  <a:pt x="1942" y="7186"/>
                </a:moveTo>
                <a:cubicBezTo>
                  <a:pt x="1966" y="7426"/>
                  <a:pt x="2004" y="7663"/>
                  <a:pt x="2056" y="7895"/>
                </a:cubicBezTo>
              </a:path>
            </a:pathLst>
          </a:custGeom>
          <a:gradFill rotWithShape="0">
            <a:gsLst>
              <a:gs pos="0">
                <a:schemeClr val="bg1"/>
              </a:gs>
              <a:gs pos="100000">
                <a:schemeClr val="accent5">
                  <a:lumMod val="50000"/>
                </a:schemeClr>
              </a:gs>
            </a:gsLst>
            <a:lin ang="5400000" scaled="1"/>
          </a:gradFill>
          <a:ln w="19050">
            <a:solidFill>
              <a:schemeClr val="accent5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</a:pPr>
            <a:endParaRPr kumimoji="0" lang="bg-BG" noProof="1">
              <a:solidFill>
                <a:srgbClr val="8181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82311" name="Line 7"/>
          <p:cNvSpPr>
            <a:spLocks noChangeShapeType="1"/>
          </p:cNvSpPr>
          <p:nvPr/>
        </p:nvSpPr>
        <p:spPr bwMode="auto">
          <a:xfrm flipV="1">
            <a:off x="4168748" y="2840038"/>
            <a:ext cx="3955020" cy="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stealth" w="lg" len="lg"/>
          </a:ln>
          <a:effectLst/>
        </p:spPr>
        <p:txBody>
          <a:bodyPr wrap="none" anchor="ctr"/>
          <a:lstStyle/>
          <a:p>
            <a:endParaRPr lang="bg-BG" dirty="0"/>
          </a:p>
        </p:txBody>
      </p:sp>
      <p:sp>
        <p:nvSpPr>
          <p:cNvPr id="482312" name="Text Box 8"/>
          <p:cNvSpPr txBox="1">
            <a:spLocks noChangeArrowheads="1"/>
          </p:cNvSpPr>
          <p:nvPr/>
        </p:nvSpPr>
        <p:spPr bwMode="auto">
          <a:xfrm>
            <a:off x="4278785" y="2286001"/>
            <a:ext cx="2733441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noProof="1" smtClean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object</a:t>
            </a:r>
            <a:r>
              <a:rPr lang="en-US" sz="2400" b="1" noProof="1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400" b="1" noProof="1" smtClean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obj</a:t>
            </a:r>
            <a:r>
              <a:rPr lang="en-US" sz="2400" b="1" noProof="1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= i</a:t>
            </a:r>
            <a:r>
              <a:rPr lang="en-US" sz="2400" b="1" noProof="1" smtClean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</a:t>
            </a:r>
          </a:p>
        </p:txBody>
      </p:sp>
      <p:sp>
        <p:nvSpPr>
          <p:cNvPr id="482313" name="Text Box 9"/>
          <p:cNvSpPr txBox="1">
            <a:spLocks noChangeArrowheads="1"/>
          </p:cNvSpPr>
          <p:nvPr/>
        </p:nvSpPr>
        <p:spPr bwMode="auto">
          <a:xfrm>
            <a:off x="9285515" y="2581275"/>
            <a:ext cx="753337" cy="604838"/>
          </a:xfrm>
          <a:prstGeom prst="rect">
            <a:avLst/>
          </a:prstGeom>
          <a:noFill/>
          <a:ln w="31750" algn="ctr">
            <a:solidFill>
              <a:schemeClr val="accent5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</a:pPr>
            <a:r>
              <a:rPr kumimoji="0" lang="bg-BG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5</a:t>
            </a:r>
          </a:p>
        </p:txBody>
      </p:sp>
      <p:sp>
        <p:nvSpPr>
          <p:cNvPr id="482314" name="Text Box 10"/>
          <p:cNvSpPr txBox="1">
            <a:spLocks noChangeArrowheads="1"/>
          </p:cNvSpPr>
          <p:nvPr/>
        </p:nvSpPr>
        <p:spPr bwMode="auto">
          <a:xfrm>
            <a:off x="5080794" y="2889251"/>
            <a:ext cx="1544012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noProof="1" smtClean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(boxing)</a:t>
            </a:r>
            <a:endParaRPr lang="en-US" sz="2400" b="1" noProof="1">
              <a:solidFill>
                <a:schemeClr val="accent5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</p:txBody>
      </p:sp>
      <p:sp>
        <p:nvSpPr>
          <p:cNvPr id="482315" name="Text Box 11"/>
          <p:cNvSpPr txBox="1">
            <a:spLocks noChangeArrowheads="1"/>
          </p:cNvSpPr>
          <p:nvPr/>
        </p:nvSpPr>
        <p:spPr bwMode="auto">
          <a:xfrm>
            <a:off x="9105646" y="2062163"/>
            <a:ext cx="776175" cy="5232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</a:pPr>
            <a:r>
              <a:rPr kumimoji="0"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obj</a:t>
            </a:r>
          </a:p>
        </p:txBody>
      </p:sp>
      <p:sp>
        <p:nvSpPr>
          <p:cNvPr id="482316" name="Text Box 12"/>
          <p:cNvSpPr txBox="1">
            <a:spLocks noChangeArrowheads="1"/>
          </p:cNvSpPr>
          <p:nvPr/>
        </p:nvSpPr>
        <p:spPr bwMode="auto">
          <a:xfrm>
            <a:off x="8657030" y="3270250"/>
            <a:ext cx="1794081" cy="156966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</a:pPr>
            <a:r>
              <a:rPr kumimoji="0"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(boxed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</a:pPr>
            <a:r>
              <a:rPr kumimoji="0"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value-type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</a:pPr>
            <a:r>
              <a:rPr kumimoji="0"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variable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</a:pPr>
            <a:r>
              <a:rPr kumimoji="0"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in the heap)</a:t>
            </a:r>
          </a:p>
        </p:txBody>
      </p:sp>
      <p:sp>
        <p:nvSpPr>
          <p:cNvPr id="482317" name="Freeform 13"/>
          <p:cNvSpPr>
            <a:spLocks/>
          </p:cNvSpPr>
          <p:nvPr/>
        </p:nvSpPr>
        <p:spPr bwMode="auto">
          <a:xfrm>
            <a:off x="8591429" y="2847975"/>
            <a:ext cx="2361585" cy="2217738"/>
          </a:xfrm>
          <a:custGeom>
            <a:avLst/>
            <a:gdLst/>
            <a:ahLst/>
            <a:cxnLst>
              <a:cxn ang="0">
                <a:pos x="770" y="0"/>
              </a:cxn>
              <a:cxn ang="0">
                <a:pos x="1157" y="0"/>
              </a:cxn>
              <a:cxn ang="0">
                <a:pos x="1150" y="1397"/>
              </a:cxn>
              <a:cxn ang="0">
                <a:pos x="750" y="1397"/>
              </a:cxn>
              <a:cxn ang="0">
                <a:pos x="0" y="1397"/>
              </a:cxn>
            </a:cxnLst>
            <a:rect l="0" t="0" r="r" b="b"/>
            <a:pathLst>
              <a:path w="1157" h="1397">
                <a:moveTo>
                  <a:pt x="770" y="0"/>
                </a:moveTo>
                <a:lnTo>
                  <a:pt x="1157" y="0"/>
                </a:lnTo>
                <a:lnTo>
                  <a:pt x="1150" y="1397"/>
                </a:lnTo>
                <a:lnTo>
                  <a:pt x="750" y="1397"/>
                </a:lnTo>
                <a:lnTo>
                  <a:pt x="0" y="1397"/>
                </a:lnTo>
              </a:path>
            </a:pathLst>
          </a:custGeom>
          <a:noFill/>
          <a:ln w="381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lg" len="lg"/>
          </a:ln>
          <a:effectLst/>
        </p:spPr>
        <p:txBody>
          <a:bodyPr wrap="none" anchor="ctr"/>
          <a:lstStyle/>
          <a:p>
            <a:endParaRPr lang="bg-BG" dirty="0"/>
          </a:p>
        </p:txBody>
      </p:sp>
      <p:sp>
        <p:nvSpPr>
          <p:cNvPr id="482318" name="Freeform 14"/>
          <p:cNvSpPr>
            <a:spLocks/>
          </p:cNvSpPr>
          <p:nvPr/>
        </p:nvSpPr>
        <p:spPr bwMode="auto">
          <a:xfrm>
            <a:off x="4443843" y="5065714"/>
            <a:ext cx="4145471" cy="1587"/>
          </a:xfrm>
          <a:custGeom>
            <a:avLst/>
            <a:gdLst/>
            <a:ahLst/>
            <a:cxnLst>
              <a:cxn ang="0">
                <a:pos x="1959" y="0"/>
              </a:cxn>
              <a:cxn ang="0">
                <a:pos x="0" y="0"/>
              </a:cxn>
            </a:cxnLst>
            <a:rect l="0" t="0" r="r" b="b"/>
            <a:pathLst>
              <a:path w="1959" h="1">
                <a:moveTo>
                  <a:pt x="1959" y="0"/>
                </a:moveTo>
                <a:lnTo>
                  <a:pt x="0" y="0"/>
                </a:lnTo>
              </a:path>
            </a:pathLst>
          </a:custGeom>
          <a:noFill/>
          <a:ln w="381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stealth" w="lg" len="lg"/>
          </a:ln>
          <a:effectLst/>
        </p:spPr>
        <p:txBody>
          <a:bodyPr wrap="none" anchor="ctr"/>
          <a:lstStyle/>
          <a:p>
            <a:endParaRPr lang="bg-BG" dirty="0"/>
          </a:p>
        </p:txBody>
      </p:sp>
      <p:sp>
        <p:nvSpPr>
          <p:cNvPr id="482319" name="Text Box 15"/>
          <p:cNvSpPr txBox="1">
            <a:spLocks noChangeArrowheads="1"/>
          </p:cNvSpPr>
          <p:nvPr/>
        </p:nvSpPr>
        <p:spPr bwMode="auto">
          <a:xfrm>
            <a:off x="5319915" y="5118101"/>
            <a:ext cx="1883849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noProof="1" smtClean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(unboxing)</a:t>
            </a:r>
            <a:endParaRPr lang="en-US" sz="2400" b="1" noProof="1">
              <a:solidFill>
                <a:schemeClr val="accent5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</p:txBody>
      </p:sp>
      <p:sp>
        <p:nvSpPr>
          <p:cNvPr id="482320" name="Text Box 16"/>
          <p:cNvSpPr txBox="1">
            <a:spLocks noChangeArrowheads="1"/>
          </p:cNvSpPr>
          <p:nvPr/>
        </p:nvSpPr>
        <p:spPr bwMode="auto">
          <a:xfrm>
            <a:off x="4744331" y="4538664"/>
            <a:ext cx="2733441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noProof="1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i2 = (</a:t>
            </a:r>
            <a:r>
              <a:rPr lang="en-US" sz="2400" b="1" noProof="1" smtClean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</a:t>
            </a:r>
            <a:r>
              <a:rPr lang="en-US" sz="2400" b="1" noProof="1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) obj;</a:t>
            </a:r>
          </a:p>
        </p:txBody>
      </p:sp>
      <p:sp>
        <p:nvSpPr>
          <p:cNvPr id="482321" name="Text Box 17"/>
          <p:cNvSpPr txBox="1">
            <a:spLocks noChangeArrowheads="1"/>
          </p:cNvSpPr>
          <p:nvPr/>
        </p:nvSpPr>
        <p:spPr bwMode="auto">
          <a:xfrm>
            <a:off x="1618830" y="3821112"/>
            <a:ext cx="1638910" cy="176663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</a:pPr>
            <a:r>
              <a:rPr kumimoji="0"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i2=5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</a:pPr>
            <a:r>
              <a:rPr kumimoji="0"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(value-type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</a:pPr>
            <a:r>
              <a:rPr kumimoji="0"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variable in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</a:pPr>
            <a:r>
              <a:rPr kumimoji="0"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stack)</a:t>
            </a:r>
          </a:p>
        </p:txBody>
      </p:sp>
      <p:sp>
        <p:nvSpPr>
          <p:cNvPr id="482322" name="Text Box 18"/>
          <p:cNvSpPr txBox="1">
            <a:spLocks noChangeArrowheads="1"/>
          </p:cNvSpPr>
          <p:nvPr/>
        </p:nvSpPr>
        <p:spPr bwMode="auto">
          <a:xfrm>
            <a:off x="1625177" y="1038225"/>
            <a:ext cx="977832" cy="5232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</a:pPr>
            <a:r>
              <a:rPr kumimoji="0"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Stack</a:t>
            </a:r>
            <a:endParaRPr kumimoji="0"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82323" name="Text Box 19"/>
          <p:cNvSpPr txBox="1">
            <a:spLocks noChangeArrowheads="1"/>
          </p:cNvSpPr>
          <p:nvPr/>
        </p:nvSpPr>
        <p:spPr bwMode="auto">
          <a:xfrm>
            <a:off x="9026723" y="1038225"/>
            <a:ext cx="962123" cy="5232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</a:pPr>
            <a:r>
              <a:rPr kumimoji="0"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Heap</a:t>
            </a:r>
            <a:endParaRPr kumimoji="0"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82324" name="Text Box 20"/>
          <p:cNvSpPr txBox="1">
            <a:spLocks noChangeArrowheads="1"/>
          </p:cNvSpPr>
          <p:nvPr/>
        </p:nvSpPr>
        <p:spPr bwMode="auto">
          <a:xfrm>
            <a:off x="4985568" y="1811339"/>
            <a:ext cx="1544012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</a:pPr>
            <a:r>
              <a:rPr kumimoji="0" lang="en-US" sz="2400" b="1" noProof="1" smtClean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 </a:t>
            </a:r>
            <a:r>
              <a:rPr kumimoji="0" lang="en-US" sz="2400" b="1" noProof="1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i=5;</a:t>
            </a:r>
          </a:p>
        </p:txBody>
      </p:sp>
      <p:sp>
        <p:nvSpPr>
          <p:cNvPr id="482325" name="Text Box 21"/>
          <p:cNvSpPr txBox="1">
            <a:spLocks noChangeArrowheads="1"/>
          </p:cNvSpPr>
          <p:nvPr/>
        </p:nvSpPr>
        <p:spPr bwMode="auto">
          <a:xfrm>
            <a:off x="5252199" y="3698876"/>
            <a:ext cx="1374094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noProof="1" smtClean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</a:t>
            </a:r>
            <a:r>
              <a:rPr lang="en-US" sz="2400" b="1" noProof="1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i2;</a:t>
            </a:r>
          </a:p>
        </p:txBody>
      </p:sp>
    </p:spTree>
    <p:extLst>
      <p:ext uri="{BB962C8B-B14F-4D97-AF65-F5344CB8AC3E}">
        <p14:creationId xmlns:p14="http://schemas.microsoft.com/office/powerpoint/2010/main" val="18034702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 algn="r">
              <a:defRPr/>
            </a:pPr>
            <a:fld id="{58452FF4-89E3-4D1B-9927-2DBDC00E58D7}" type="slidenum">
              <a:rPr lang="en-US" sz="1100" smtClean="0"/>
              <a:pPr algn="r">
                <a:defRPr/>
              </a:pPr>
              <a:t>54</a:t>
            </a:fld>
            <a:endParaRPr lang="en-US" sz="1100" dirty="0"/>
          </a:p>
        </p:txBody>
      </p:sp>
      <p:sp>
        <p:nvSpPr>
          <p:cNvPr id="4792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Boxing and Unboxing </a:t>
            </a:r>
            <a:r>
              <a:rPr lang="en-US" dirty="0" smtClean="0"/>
              <a:t>– Example</a:t>
            </a:r>
            <a:r>
              <a:rPr lang="ru-RU" dirty="0" smtClean="0"/>
              <a:t> </a:t>
            </a:r>
            <a:endParaRPr lang="bg-BG" dirty="0"/>
          </a:p>
        </p:txBody>
      </p:sp>
      <p:sp>
        <p:nvSpPr>
          <p:cNvPr id="479235" name="Rectangle 3"/>
          <p:cNvSpPr>
            <a:spLocks noChangeArrowheads="1"/>
          </p:cNvSpPr>
          <p:nvPr/>
        </p:nvSpPr>
        <p:spPr bwMode="auto">
          <a:xfrm>
            <a:off x="762530" y="1143000"/>
            <a:ext cx="10665882" cy="526297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TestBoxingUnboxing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static void Main() 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int value1 = 1;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object obj = value1; // boxing performed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value1 = 12345; // only stack value is changed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1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int value2 = (int)obj;  // unboxing performed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Console.WriteLine(value2); // prints 1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long value3 = (long) (int) obj; // unboxing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long value4 = (long) obj; // InvalidCastException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2493559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2" descr="http://desktop.freewallpaper4.me/view/original/3113/abstract-spirit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801" y="1447800"/>
            <a:ext cx="6663224" cy="3124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31458" name="Rectangle 2"/>
          <p:cNvSpPr>
            <a:spLocks noGrp="1" noChangeArrowheads="1"/>
          </p:cNvSpPr>
          <p:nvPr>
            <p:ph type="title"/>
          </p:nvPr>
        </p:nvSpPr>
        <p:spPr>
          <a:xfrm>
            <a:off x="1065212" y="4881478"/>
            <a:ext cx="10058402" cy="844581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sz="4800" dirty="0"/>
              <a:t>Boxing and Unboxing Primitive Types</a:t>
            </a:r>
            <a:endParaRPr lang="en-US" sz="4800" noProof="1"/>
          </a:p>
        </p:txBody>
      </p:sp>
      <p:sp>
        <p:nvSpPr>
          <p:cNvPr id="4" name="Subtitle 3"/>
          <p:cNvSpPr>
            <a:spLocks noGrp="1"/>
          </p:cNvSpPr>
          <p:nvPr>
            <p:ph type="body" idx="1"/>
          </p:nvPr>
        </p:nvSpPr>
        <p:spPr>
          <a:xfrm>
            <a:off x="1065212" y="5734723"/>
            <a:ext cx="10058402" cy="688256"/>
          </a:xfrm>
        </p:spPr>
        <p:txBody>
          <a:bodyPr/>
          <a:lstStyle/>
          <a:p>
            <a:r>
              <a:rPr dirty="0" smtClean="0"/>
              <a:t>Live Demo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7209427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 algn="r">
              <a:defRPr/>
            </a:pPr>
            <a:fld id="{58452FF4-89E3-4D1B-9927-2DBDC00E58D7}" type="slidenum">
              <a:rPr lang="en-US" sz="1100" smtClean="0"/>
              <a:pPr algn="r">
                <a:defRPr/>
              </a:pPr>
              <a:t>56</a:t>
            </a:fld>
            <a:endParaRPr lang="en-US" sz="1100" dirty="0"/>
          </a:p>
        </p:txBody>
      </p:sp>
      <p:sp>
        <p:nvSpPr>
          <p:cNvPr id="48845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Boxing and Unboxing </a:t>
            </a:r>
            <a:r>
              <a:rPr lang="en-US" dirty="0" smtClean="0"/>
              <a:t>– Example </a:t>
            </a:r>
            <a:endParaRPr lang="en-US" dirty="0"/>
          </a:p>
        </p:txBody>
      </p:sp>
      <p:sp>
        <p:nvSpPr>
          <p:cNvPr id="488451" name="Rectangle 3"/>
          <p:cNvSpPr>
            <a:spLocks noChangeArrowheads="1"/>
          </p:cNvSpPr>
          <p:nvPr/>
        </p:nvSpPr>
        <p:spPr bwMode="auto">
          <a:xfrm>
            <a:off x="844331" y="1152465"/>
            <a:ext cx="10531907" cy="532453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interface IMovable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void Move(int x, int y)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Bad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practice! Structures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should hold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 logic, but only data!</a:t>
            </a:r>
          </a:p>
          <a:p>
            <a:pPr eaLnBrk="0" hangingPunct="0">
              <a:lnSpc>
                <a:spcPct val="100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struct Point : IMovable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int x, y;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void Move(int x, int y)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this.x += x;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this.y += y;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4212006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2" descr="http://www.mainstreammarketing.ca/images/abstract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365" y="1451787"/>
            <a:ext cx="8621848" cy="3009450"/>
          </a:xfrm>
          <a:prstGeom prst="roundRect">
            <a:avLst>
              <a:gd name="adj" fmla="val 5609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>
          <a:xfrm>
            <a:off x="760412" y="4116489"/>
            <a:ext cx="10210800" cy="1657111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sz="4800" dirty="0"/>
              <a:t>Boxing and Unboxing Custom Types</a:t>
            </a:r>
            <a:endParaRPr lang="en-US" sz="4800" noProof="1"/>
          </a:p>
        </p:txBody>
      </p:sp>
      <p:sp>
        <p:nvSpPr>
          <p:cNvPr id="4" name="Subtit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dirty="0" smtClean="0"/>
              <a:t>Live Demo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0494450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4" name="Picture 4" descr="http://realtorgloria.com/images/small/passing-key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9512" y="1324989"/>
            <a:ext cx="6020500" cy="3011034"/>
          </a:xfrm>
          <a:prstGeom prst="roundRect">
            <a:avLst>
              <a:gd name="adj" fmla="val 4219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02786" name="Rectangle 2"/>
          <p:cNvSpPr>
            <a:spLocks noGrp="1" noChangeArrowheads="1"/>
          </p:cNvSpPr>
          <p:nvPr>
            <p:ph type="title"/>
          </p:nvPr>
        </p:nvSpPr>
        <p:spPr>
          <a:xfrm>
            <a:off x="1499340" y="4803598"/>
            <a:ext cx="8938472" cy="8206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Passing Parameters</a:t>
            </a:r>
            <a:endParaRPr lang="bg-BG" dirty="0"/>
          </a:p>
        </p:txBody>
      </p:sp>
      <p:sp>
        <p:nvSpPr>
          <p:cNvPr id="4" name="Subtitle 3"/>
          <p:cNvSpPr>
            <a:spLocks noGrp="1"/>
          </p:cNvSpPr>
          <p:nvPr>
            <p:ph type="body" idx="1"/>
          </p:nvPr>
        </p:nvSpPr>
        <p:spPr>
          <a:xfrm>
            <a:off x="1499340" y="5605566"/>
            <a:ext cx="8938472" cy="719034"/>
          </a:xfrm>
        </p:spPr>
        <p:txBody>
          <a:bodyPr/>
          <a:lstStyle/>
          <a:p>
            <a:r>
              <a:rPr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ref</a:t>
            </a:r>
            <a:r>
              <a:rPr dirty="0" smtClean="0"/>
              <a:t> and </a:t>
            </a:r>
            <a:r>
              <a:rPr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out</a:t>
            </a:r>
            <a:r>
              <a:rPr dirty="0" smtClean="0"/>
              <a:t> Keywords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3000019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 algn="r">
              <a:defRPr/>
            </a:pPr>
            <a:fld id="{58452FF4-89E3-4D1B-9927-2DBDC00E58D7}" type="slidenum">
              <a:rPr lang="en-US" sz="1100" smtClean="0"/>
              <a:pPr algn="r">
                <a:defRPr/>
              </a:pPr>
              <a:t>59</a:t>
            </a:fld>
            <a:endParaRPr lang="en-US" sz="1100" dirty="0"/>
          </a:p>
        </p:txBody>
      </p:sp>
      <p:sp>
        <p:nvSpPr>
          <p:cNvPr id="49049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Parameters can be passed in several ways to </a:t>
            </a:r>
            <a:r>
              <a:rPr lang="en-US" dirty="0" smtClean="0"/>
              <a:t>methods</a:t>
            </a:r>
            <a:r>
              <a:rPr lang="en-US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in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(default)</a:t>
            </a:r>
            <a:endParaRPr lang="bg-BG" dirty="0"/>
          </a:p>
          <a:p>
            <a:pPr lvl="2">
              <a:lnSpc>
                <a:spcPct val="100000"/>
              </a:lnSpc>
            </a:pPr>
            <a:r>
              <a:rPr lang="en-US" dirty="0" smtClean="0"/>
              <a:t>Passed by </a:t>
            </a:r>
            <a:r>
              <a:rPr lang="en-US" dirty="0"/>
              <a:t>value for</a:t>
            </a:r>
            <a:r>
              <a:rPr lang="bg-BG" dirty="0"/>
              <a:t> </a:t>
            </a:r>
            <a:r>
              <a:rPr lang="en-US" dirty="0"/>
              <a:t>value types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Passed by address for</a:t>
            </a:r>
            <a:r>
              <a:rPr lang="bg-BG" dirty="0" smtClean="0"/>
              <a:t> </a:t>
            </a:r>
            <a:r>
              <a:rPr lang="en-US" dirty="0"/>
              <a:t>reference types</a:t>
            </a:r>
          </a:p>
          <a:p>
            <a:pPr lvl="1"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out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Passed by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stack address</a:t>
            </a:r>
            <a:r>
              <a:rPr lang="en-US" dirty="0"/>
              <a:t> for </a:t>
            </a:r>
            <a:r>
              <a:rPr lang="en-US" dirty="0" smtClean="0"/>
              <a:t>both</a:t>
            </a:r>
            <a:r>
              <a:rPr lang="en-US" dirty="0"/>
              <a:t> </a:t>
            </a:r>
            <a:r>
              <a:rPr lang="en-US" dirty="0" smtClean="0"/>
              <a:t>value </a:t>
            </a:r>
            <a:r>
              <a:rPr lang="en-US" dirty="0"/>
              <a:t>types and</a:t>
            </a:r>
            <a:r>
              <a:rPr lang="bg-BG" dirty="0"/>
              <a:t> </a:t>
            </a:r>
            <a:r>
              <a:rPr lang="en-US" dirty="0"/>
              <a:t>reference types</a:t>
            </a:r>
          </a:p>
          <a:p>
            <a:pPr lvl="1"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ref</a:t>
            </a:r>
            <a:endParaRPr lang="bg-BG" b="1" dirty="0">
              <a:solidFill>
                <a:schemeClr val="tx2">
                  <a:lumMod val="75000"/>
                </a:schemeClr>
              </a:solidFill>
              <a:latin typeface="Consolas" pitchFamily="49" charset="0"/>
            </a:endParaRPr>
          </a:p>
          <a:p>
            <a:pPr lvl="2">
              <a:lnSpc>
                <a:spcPct val="100000"/>
              </a:lnSpc>
            </a:pPr>
            <a:r>
              <a:rPr lang="en-US" dirty="0"/>
              <a:t>Passed by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stack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address</a:t>
            </a:r>
            <a:r>
              <a:rPr lang="en-US" dirty="0"/>
              <a:t> for both value types and reference </a:t>
            </a:r>
            <a:r>
              <a:rPr lang="en-US" dirty="0" smtClean="0"/>
              <a:t>types</a:t>
            </a:r>
            <a:endParaRPr lang="bg-BG" dirty="0"/>
          </a:p>
        </p:txBody>
      </p:sp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</a:t>
            </a:r>
            <a:r>
              <a:rPr lang="en-US" dirty="0" smtClean="0"/>
              <a:t>Parameters: In, Out and Ref</a:t>
            </a:r>
            <a:endParaRPr lang="bg-BG" dirty="0"/>
          </a:p>
        </p:txBody>
      </p:sp>
      <p:pic>
        <p:nvPicPr>
          <p:cNvPr id="5" name="Picture 2" descr="http://www.mindfulness.co.za/images/peblestack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6612" y="2057400"/>
            <a:ext cx="2377536" cy="19508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3814427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.NET CTS Types Hierarchy </a:t>
            </a:r>
            <a:endParaRPr lang="en-US" dirty="0"/>
          </a:p>
        </p:txBody>
      </p:sp>
      <p:grpSp>
        <p:nvGrpSpPr>
          <p:cNvPr id="61459" name="Group 61458"/>
          <p:cNvGrpSpPr/>
          <p:nvPr/>
        </p:nvGrpSpPr>
        <p:grpSpPr>
          <a:xfrm>
            <a:off x="1446212" y="1066800"/>
            <a:ext cx="9304338" cy="5362575"/>
            <a:chOff x="1522414" y="1038225"/>
            <a:chExt cx="9304338" cy="5362575"/>
          </a:xfrm>
        </p:grpSpPr>
        <p:sp>
          <p:nvSpPr>
            <p:cNvPr id="7" name="AutoShape 3"/>
            <p:cNvSpPr>
              <a:spLocks noChangeAspect="1" noChangeArrowheads="1" noTextEdit="1"/>
            </p:cNvSpPr>
            <p:nvPr/>
          </p:nvSpPr>
          <p:spPr bwMode="auto">
            <a:xfrm>
              <a:off x="1522414" y="1038225"/>
              <a:ext cx="9144000" cy="5362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4130677" y="1058863"/>
              <a:ext cx="2298700" cy="719138"/>
            </a:xfrm>
            <a:prstGeom prst="roundRect">
              <a:avLst/>
            </a:prstGeom>
            <a:solidFill>
              <a:srgbClr val="E8EE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Rectangle 7"/>
            <p:cNvSpPr>
              <a:spLocks noChangeArrowheads="1"/>
            </p:cNvSpPr>
            <p:nvPr/>
          </p:nvSpPr>
          <p:spPr bwMode="auto">
            <a:xfrm>
              <a:off x="4935539" y="1100621"/>
              <a:ext cx="850900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Types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" name="Rectangle 8"/>
            <p:cNvSpPr>
              <a:spLocks noChangeArrowheads="1"/>
            </p:cNvSpPr>
            <p:nvPr/>
          </p:nvSpPr>
          <p:spPr bwMode="auto">
            <a:xfrm>
              <a:off x="4359277" y="1394309"/>
              <a:ext cx="204788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(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" name="Rectangle 9"/>
            <p:cNvSpPr>
              <a:spLocks noChangeArrowheads="1"/>
            </p:cNvSpPr>
            <p:nvPr/>
          </p:nvSpPr>
          <p:spPr bwMode="auto">
            <a:xfrm>
              <a:off x="4440239" y="1394309"/>
              <a:ext cx="1019175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System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" name="Rectangle 10"/>
            <p:cNvSpPr>
              <a:spLocks noChangeArrowheads="1"/>
            </p:cNvSpPr>
            <p:nvPr/>
          </p:nvSpPr>
          <p:spPr bwMode="auto">
            <a:xfrm>
              <a:off x="5307014" y="1394309"/>
              <a:ext cx="190500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.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" name="Rectangle 11"/>
            <p:cNvSpPr>
              <a:spLocks noChangeArrowheads="1"/>
            </p:cNvSpPr>
            <p:nvPr/>
          </p:nvSpPr>
          <p:spPr bwMode="auto">
            <a:xfrm>
              <a:off x="5373689" y="1394309"/>
              <a:ext cx="909638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Object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5" name="Rectangle 12"/>
            <p:cNvSpPr>
              <a:spLocks noChangeArrowheads="1"/>
            </p:cNvSpPr>
            <p:nvPr/>
          </p:nvSpPr>
          <p:spPr bwMode="auto">
            <a:xfrm>
              <a:off x="6132514" y="1394309"/>
              <a:ext cx="204788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)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" name="Freeform 13"/>
            <p:cNvSpPr>
              <a:spLocks/>
            </p:cNvSpPr>
            <p:nvPr/>
          </p:nvSpPr>
          <p:spPr bwMode="auto">
            <a:xfrm>
              <a:off x="2347914" y="2209800"/>
              <a:ext cx="2500313" cy="720725"/>
            </a:xfrm>
            <a:prstGeom prst="roundRect">
              <a:avLst/>
            </a:prstGeom>
            <a:solidFill>
              <a:srgbClr val="E8EE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2347914" y="2209800"/>
              <a:ext cx="2500313" cy="720725"/>
            </a:xfrm>
            <a:prstGeom prst="roundRect">
              <a:avLst/>
            </a:prstGeom>
            <a:noFill/>
            <a:ln w="19050">
              <a:solidFill>
                <a:srgbClr val="E8EEF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Rectangle 15"/>
            <p:cNvSpPr>
              <a:spLocks noChangeArrowheads="1"/>
            </p:cNvSpPr>
            <p:nvPr/>
          </p:nvSpPr>
          <p:spPr bwMode="auto">
            <a:xfrm>
              <a:off x="2895602" y="2239894"/>
              <a:ext cx="1600200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Value Types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" name="Rectangle 16"/>
            <p:cNvSpPr>
              <a:spLocks noChangeArrowheads="1"/>
            </p:cNvSpPr>
            <p:nvPr/>
          </p:nvSpPr>
          <p:spPr bwMode="auto">
            <a:xfrm>
              <a:off x="2447927" y="2531994"/>
              <a:ext cx="204788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(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" name="Rectangle 17"/>
            <p:cNvSpPr>
              <a:spLocks noChangeArrowheads="1"/>
            </p:cNvSpPr>
            <p:nvPr/>
          </p:nvSpPr>
          <p:spPr bwMode="auto">
            <a:xfrm>
              <a:off x="2528889" y="2531994"/>
              <a:ext cx="1019175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System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1" name="Rectangle 18"/>
            <p:cNvSpPr>
              <a:spLocks noChangeArrowheads="1"/>
            </p:cNvSpPr>
            <p:nvPr/>
          </p:nvSpPr>
          <p:spPr bwMode="auto">
            <a:xfrm>
              <a:off x="3395664" y="2531994"/>
              <a:ext cx="190500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.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2" name="Rectangle 19"/>
            <p:cNvSpPr>
              <a:spLocks noChangeArrowheads="1"/>
            </p:cNvSpPr>
            <p:nvPr/>
          </p:nvSpPr>
          <p:spPr bwMode="auto">
            <a:xfrm>
              <a:off x="3462339" y="2531994"/>
              <a:ext cx="1189941" cy="292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noProof="1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ValueType</a:t>
              </a:r>
              <a:endParaRPr kumimoji="0" lang="en-US" altLang="en-US" sz="1800" b="0" i="0" u="none" strike="noStrike" cap="none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3" name="Rectangle 20"/>
            <p:cNvSpPr>
              <a:spLocks noChangeArrowheads="1"/>
            </p:cNvSpPr>
            <p:nvPr/>
          </p:nvSpPr>
          <p:spPr bwMode="auto">
            <a:xfrm>
              <a:off x="4640196" y="2531994"/>
              <a:ext cx="204788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)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4" name="Freeform 21"/>
            <p:cNvSpPr>
              <a:spLocks/>
            </p:cNvSpPr>
            <p:nvPr/>
          </p:nvSpPr>
          <p:spPr bwMode="auto">
            <a:xfrm>
              <a:off x="6126164" y="2209800"/>
              <a:ext cx="2443163" cy="720725"/>
            </a:xfrm>
            <a:prstGeom prst="roundRect">
              <a:avLst/>
            </a:prstGeom>
            <a:solidFill>
              <a:srgbClr val="E8EE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Rectangle 23"/>
            <p:cNvSpPr>
              <a:spLocks noChangeArrowheads="1"/>
            </p:cNvSpPr>
            <p:nvPr/>
          </p:nvSpPr>
          <p:spPr bwMode="auto">
            <a:xfrm>
              <a:off x="6380164" y="2425700"/>
              <a:ext cx="2151063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Reference Types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7" name="Freeform 24"/>
            <p:cNvSpPr>
              <a:spLocks/>
            </p:cNvSpPr>
            <p:nvPr/>
          </p:nvSpPr>
          <p:spPr bwMode="auto">
            <a:xfrm>
              <a:off x="1543052" y="3290888"/>
              <a:ext cx="1724025" cy="720725"/>
            </a:xfrm>
            <a:prstGeom prst="roundRect">
              <a:avLst/>
            </a:prstGeom>
            <a:solidFill>
              <a:srgbClr val="E8EE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9" name="Rectangle 26"/>
            <p:cNvSpPr>
              <a:spLocks noChangeArrowheads="1"/>
            </p:cNvSpPr>
            <p:nvPr/>
          </p:nvSpPr>
          <p:spPr bwMode="auto">
            <a:xfrm>
              <a:off x="1898652" y="3359150"/>
              <a:ext cx="1257300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Primitive 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0" name="Rectangle 27"/>
            <p:cNvSpPr>
              <a:spLocks noChangeArrowheads="1"/>
            </p:cNvSpPr>
            <p:nvPr/>
          </p:nvSpPr>
          <p:spPr bwMode="auto">
            <a:xfrm>
              <a:off x="1701802" y="3651250"/>
              <a:ext cx="1600200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Value Types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1" name="Freeform 28"/>
            <p:cNvSpPr>
              <a:spLocks/>
            </p:cNvSpPr>
            <p:nvPr/>
          </p:nvSpPr>
          <p:spPr bwMode="auto">
            <a:xfrm>
              <a:off x="1543052" y="4297363"/>
              <a:ext cx="1724025" cy="720725"/>
            </a:xfrm>
            <a:prstGeom prst="roundRect">
              <a:avLst/>
            </a:prstGeom>
            <a:solidFill>
              <a:srgbClr val="E8EE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" name="Rectangle 30"/>
            <p:cNvSpPr>
              <a:spLocks noChangeArrowheads="1"/>
            </p:cNvSpPr>
            <p:nvPr/>
          </p:nvSpPr>
          <p:spPr bwMode="auto">
            <a:xfrm>
              <a:off x="1803402" y="4513263"/>
              <a:ext cx="1390650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Structures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4" name="Freeform 31"/>
            <p:cNvSpPr>
              <a:spLocks/>
            </p:cNvSpPr>
            <p:nvPr/>
          </p:nvSpPr>
          <p:spPr bwMode="auto">
            <a:xfrm>
              <a:off x="1543052" y="5235575"/>
              <a:ext cx="1724025" cy="719138"/>
            </a:xfrm>
            <a:prstGeom prst="roundRect">
              <a:avLst/>
            </a:prstGeom>
            <a:solidFill>
              <a:srgbClr val="E8EE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1716089" y="5302250"/>
              <a:ext cx="1644650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Enumerable 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7" name="Rectangle 34"/>
            <p:cNvSpPr>
              <a:spLocks noChangeArrowheads="1"/>
            </p:cNvSpPr>
            <p:nvPr/>
          </p:nvSpPr>
          <p:spPr bwMode="auto">
            <a:xfrm>
              <a:off x="2060577" y="5595938"/>
              <a:ext cx="850900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Types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8" name="Freeform 35"/>
            <p:cNvSpPr>
              <a:spLocks/>
            </p:cNvSpPr>
            <p:nvPr/>
          </p:nvSpPr>
          <p:spPr bwMode="auto">
            <a:xfrm>
              <a:off x="4079877" y="3362325"/>
              <a:ext cx="2298700" cy="720725"/>
            </a:xfrm>
            <a:prstGeom prst="roundRect">
              <a:avLst/>
            </a:prstGeom>
            <a:solidFill>
              <a:srgbClr val="E8EE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Rectangle 37"/>
            <p:cNvSpPr>
              <a:spLocks noChangeArrowheads="1"/>
            </p:cNvSpPr>
            <p:nvPr/>
          </p:nvSpPr>
          <p:spPr bwMode="auto">
            <a:xfrm>
              <a:off x="4324352" y="3430588"/>
              <a:ext cx="2089150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Self Descriptive 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1" name="Rectangle 38"/>
            <p:cNvSpPr>
              <a:spLocks noChangeArrowheads="1"/>
            </p:cNvSpPr>
            <p:nvPr/>
          </p:nvSpPr>
          <p:spPr bwMode="auto">
            <a:xfrm>
              <a:off x="4886327" y="3724275"/>
              <a:ext cx="850900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Types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2" name="Freeform 39"/>
            <p:cNvSpPr>
              <a:spLocks/>
            </p:cNvSpPr>
            <p:nvPr/>
          </p:nvSpPr>
          <p:spPr bwMode="auto">
            <a:xfrm>
              <a:off x="6623052" y="3362325"/>
              <a:ext cx="1452563" cy="720725"/>
            </a:xfrm>
            <a:prstGeom prst="roundRect">
              <a:avLst/>
            </a:prstGeom>
            <a:solidFill>
              <a:srgbClr val="E8EE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Rectangle 41"/>
            <p:cNvSpPr>
              <a:spLocks noChangeArrowheads="1"/>
            </p:cNvSpPr>
            <p:nvPr/>
          </p:nvSpPr>
          <p:spPr bwMode="auto">
            <a:xfrm>
              <a:off x="6869114" y="3576638"/>
              <a:ext cx="1138238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Pointers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5" name="Freeform 42"/>
            <p:cNvSpPr>
              <a:spLocks/>
            </p:cNvSpPr>
            <p:nvPr/>
          </p:nvSpPr>
          <p:spPr bwMode="auto">
            <a:xfrm>
              <a:off x="3267077" y="2930525"/>
              <a:ext cx="330200" cy="1728788"/>
            </a:xfrm>
            <a:custGeom>
              <a:avLst/>
              <a:gdLst>
                <a:gd name="T0" fmla="*/ 208 w 208"/>
                <a:gd name="T1" fmla="*/ 0 h 1089"/>
                <a:gd name="T2" fmla="*/ 208 w 208"/>
                <a:gd name="T3" fmla="*/ 1089 h 1089"/>
                <a:gd name="T4" fmla="*/ 0 w 208"/>
                <a:gd name="T5" fmla="*/ 1089 h 10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8" h="1089">
                  <a:moveTo>
                    <a:pt x="208" y="0"/>
                  </a:moveTo>
                  <a:lnTo>
                    <a:pt x="208" y="1089"/>
                  </a:lnTo>
                  <a:lnTo>
                    <a:pt x="0" y="1089"/>
                  </a:lnTo>
                </a:path>
              </a:pathLst>
            </a:custGeom>
            <a:noFill/>
            <a:ln w="39688">
              <a:solidFill>
                <a:srgbClr val="E8EEF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3"/>
            <p:cNvSpPr>
              <a:spLocks/>
            </p:cNvSpPr>
            <p:nvPr/>
          </p:nvSpPr>
          <p:spPr bwMode="auto">
            <a:xfrm>
              <a:off x="3267077" y="2930525"/>
              <a:ext cx="330200" cy="719138"/>
            </a:xfrm>
            <a:custGeom>
              <a:avLst/>
              <a:gdLst>
                <a:gd name="T0" fmla="*/ 208 w 208"/>
                <a:gd name="T1" fmla="*/ 0 h 453"/>
                <a:gd name="T2" fmla="*/ 208 w 208"/>
                <a:gd name="T3" fmla="*/ 453 h 453"/>
                <a:gd name="T4" fmla="*/ 0 w 208"/>
                <a:gd name="T5" fmla="*/ 453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8" h="453">
                  <a:moveTo>
                    <a:pt x="208" y="0"/>
                  </a:moveTo>
                  <a:lnTo>
                    <a:pt x="208" y="453"/>
                  </a:lnTo>
                  <a:lnTo>
                    <a:pt x="0" y="453"/>
                  </a:lnTo>
                </a:path>
              </a:pathLst>
            </a:custGeom>
            <a:noFill/>
            <a:ln w="39688">
              <a:solidFill>
                <a:srgbClr val="E8EEF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4"/>
            <p:cNvSpPr>
              <a:spLocks/>
            </p:cNvSpPr>
            <p:nvPr/>
          </p:nvSpPr>
          <p:spPr bwMode="auto">
            <a:xfrm>
              <a:off x="3267077" y="2930525"/>
              <a:ext cx="330200" cy="2663825"/>
            </a:xfrm>
            <a:custGeom>
              <a:avLst/>
              <a:gdLst>
                <a:gd name="T0" fmla="*/ 208 w 208"/>
                <a:gd name="T1" fmla="*/ 0 h 1678"/>
                <a:gd name="T2" fmla="*/ 208 w 208"/>
                <a:gd name="T3" fmla="*/ 1678 h 1678"/>
                <a:gd name="T4" fmla="*/ 0 w 208"/>
                <a:gd name="T5" fmla="*/ 1678 h 1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8" h="1678">
                  <a:moveTo>
                    <a:pt x="208" y="0"/>
                  </a:moveTo>
                  <a:lnTo>
                    <a:pt x="208" y="1678"/>
                  </a:lnTo>
                  <a:lnTo>
                    <a:pt x="0" y="1678"/>
                  </a:lnTo>
                </a:path>
              </a:pathLst>
            </a:custGeom>
            <a:noFill/>
            <a:ln w="39688">
              <a:solidFill>
                <a:srgbClr val="E8EEF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5"/>
            <p:cNvSpPr>
              <a:spLocks/>
            </p:cNvSpPr>
            <p:nvPr/>
          </p:nvSpPr>
          <p:spPr bwMode="auto">
            <a:xfrm>
              <a:off x="5567364" y="4514850"/>
              <a:ext cx="1435100" cy="720725"/>
            </a:xfrm>
            <a:prstGeom prst="roundRect">
              <a:avLst/>
            </a:prstGeom>
            <a:solidFill>
              <a:srgbClr val="E8EE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Rectangle 47"/>
            <p:cNvSpPr>
              <a:spLocks noChangeArrowheads="1"/>
            </p:cNvSpPr>
            <p:nvPr/>
          </p:nvSpPr>
          <p:spPr bwMode="auto">
            <a:xfrm>
              <a:off x="5830889" y="4729163"/>
              <a:ext cx="1081088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Classes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Freeform 48"/>
            <p:cNvSpPr>
              <a:spLocks/>
            </p:cNvSpPr>
            <p:nvPr/>
          </p:nvSpPr>
          <p:spPr bwMode="auto">
            <a:xfrm>
              <a:off x="7289802" y="4514850"/>
              <a:ext cx="1438275" cy="720725"/>
            </a:xfrm>
            <a:prstGeom prst="roundRect">
              <a:avLst/>
            </a:prstGeom>
            <a:solidFill>
              <a:srgbClr val="E8EE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Rectangle 50"/>
            <p:cNvSpPr>
              <a:spLocks noChangeArrowheads="1"/>
            </p:cNvSpPr>
            <p:nvPr/>
          </p:nvSpPr>
          <p:spPr bwMode="auto">
            <a:xfrm>
              <a:off x="7631114" y="4729163"/>
              <a:ext cx="920750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Arrays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4" name="Freeform 51"/>
            <p:cNvSpPr>
              <a:spLocks/>
            </p:cNvSpPr>
            <p:nvPr/>
          </p:nvSpPr>
          <p:spPr bwMode="auto">
            <a:xfrm>
              <a:off x="9015414" y="4514850"/>
              <a:ext cx="1636713" cy="720725"/>
            </a:xfrm>
            <a:prstGeom prst="roundRect">
              <a:avLst/>
            </a:prstGeom>
            <a:solidFill>
              <a:srgbClr val="E8EE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Rectangle 53"/>
            <p:cNvSpPr>
              <a:spLocks noChangeArrowheads="1"/>
            </p:cNvSpPr>
            <p:nvPr/>
          </p:nvSpPr>
          <p:spPr bwMode="auto">
            <a:xfrm>
              <a:off x="9110664" y="4584700"/>
              <a:ext cx="1716088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Boxed Value 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7" name="Rectangle 54"/>
            <p:cNvSpPr>
              <a:spLocks noChangeArrowheads="1"/>
            </p:cNvSpPr>
            <p:nvPr/>
          </p:nvSpPr>
          <p:spPr bwMode="auto">
            <a:xfrm>
              <a:off x="9490077" y="4875213"/>
              <a:ext cx="850900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Types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8" name="Freeform 55"/>
            <p:cNvSpPr>
              <a:spLocks/>
            </p:cNvSpPr>
            <p:nvPr/>
          </p:nvSpPr>
          <p:spPr bwMode="auto">
            <a:xfrm>
              <a:off x="3841752" y="4514850"/>
              <a:ext cx="1436688" cy="720725"/>
            </a:xfrm>
            <a:prstGeom prst="roundRect">
              <a:avLst/>
            </a:prstGeom>
            <a:solidFill>
              <a:srgbClr val="E8EE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Rectangle 57"/>
            <p:cNvSpPr>
              <a:spLocks noChangeArrowheads="1"/>
            </p:cNvSpPr>
            <p:nvPr/>
          </p:nvSpPr>
          <p:spPr bwMode="auto">
            <a:xfrm>
              <a:off x="3992564" y="4729163"/>
              <a:ext cx="1320800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Interfaces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1" name="Freeform 58"/>
            <p:cNvSpPr>
              <a:spLocks/>
            </p:cNvSpPr>
            <p:nvPr/>
          </p:nvSpPr>
          <p:spPr bwMode="auto">
            <a:xfrm>
              <a:off x="3597277" y="1778000"/>
              <a:ext cx="1681163" cy="431800"/>
            </a:xfrm>
            <a:custGeom>
              <a:avLst/>
              <a:gdLst>
                <a:gd name="T0" fmla="*/ 1059 w 1059"/>
                <a:gd name="T1" fmla="*/ 0 h 272"/>
                <a:gd name="T2" fmla="*/ 1059 w 1059"/>
                <a:gd name="T3" fmla="*/ 137 h 272"/>
                <a:gd name="T4" fmla="*/ 0 w 1059"/>
                <a:gd name="T5" fmla="*/ 137 h 272"/>
                <a:gd name="T6" fmla="*/ 0 w 1059"/>
                <a:gd name="T7" fmla="*/ 272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59" h="272">
                  <a:moveTo>
                    <a:pt x="1059" y="0"/>
                  </a:moveTo>
                  <a:lnTo>
                    <a:pt x="1059" y="137"/>
                  </a:lnTo>
                  <a:lnTo>
                    <a:pt x="0" y="137"/>
                  </a:lnTo>
                  <a:lnTo>
                    <a:pt x="0" y="272"/>
                  </a:lnTo>
                </a:path>
              </a:pathLst>
            </a:custGeom>
            <a:noFill/>
            <a:ln w="39688">
              <a:solidFill>
                <a:srgbClr val="E8EEF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2" name="Freeform 59"/>
            <p:cNvSpPr>
              <a:spLocks/>
            </p:cNvSpPr>
            <p:nvPr/>
          </p:nvSpPr>
          <p:spPr bwMode="auto">
            <a:xfrm>
              <a:off x="5278439" y="1778000"/>
              <a:ext cx="2068513" cy="431800"/>
            </a:xfrm>
            <a:custGeom>
              <a:avLst/>
              <a:gdLst>
                <a:gd name="T0" fmla="*/ 1303 w 1303"/>
                <a:gd name="T1" fmla="*/ 272 h 272"/>
                <a:gd name="T2" fmla="*/ 1303 w 1303"/>
                <a:gd name="T3" fmla="*/ 137 h 272"/>
                <a:gd name="T4" fmla="*/ 0 w 1303"/>
                <a:gd name="T5" fmla="*/ 137 h 272"/>
                <a:gd name="T6" fmla="*/ 0 w 1303"/>
                <a:gd name="T7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03" h="272">
                  <a:moveTo>
                    <a:pt x="1303" y="272"/>
                  </a:moveTo>
                  <a:lnTo>
                    <a:pt x="1303" y="137"/>
                  </a:lnTo>
                  <a:lnTo>
                    <a:pt x="0" y="137"/>
                  </a:lnTo>
                  <a:lnTo>
                    <a:pt x="0" y="0"/>
                  </a:lnTo>
                </a:path>
              </a:pathLst>
            </a:custGeom>
            <a:noFill/>
            <a:ln w="39688">
              <a:solidFill>
                <a:srgbClr val="E8EEF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0"/>
            <p:cNvSpPr>
              <a:spLocks/>
            </p:cNvSpPr>
            <p:nvPr/>
          </p:nvSpPr>
          <p:spPr bwMode="auto">
            <a:xfrm>
              <a:off x="5230814" y="2930525"/>
              <a:ext cx="2116138" cy="431800"/>
            </a:xfrm>
            <a:custGeom>
              <a:avLst/>
              <a:gdLst>
                <a:gd name="T0" fmla="*/ 1333 w 1333"/>
                <a:gd name="T1" fmla="*/ 0 h 272"/>
                <a:gd name="T2" fmla="*/ 1333 w 1333"/>
                <a:gd name="T3" fmla="*/ 136 h 272"/>
                <a:gd name="T4" fmla="*/ 0 w 1333"/>
                <a:gd name="T5" fmla="*/ 136 h 272"/>
                <a:gd name="T6" fmla="*/ 0 w 1333"/>
                <a:gd name="T7" fmla="*/ 272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33" h="272">
                  <a:moveTo>
                    <a:pt x="1333" y="0"/>
                  </a:moveTo>
                  <a:lnTo>
                    <a:pt x="1333" y="136"/>
                  </a:lnTo>
                  <a:lnTo>
                    <a:pt x="0" y="136"/>
                  </a:lnTo>
                  <a:lnTo>
                    <a:pt x="0" y="272"/>
                  </a:lnTo>
                </a:path>
              </a:pathLst>
            </a:custGeom>
            <a:noFill/>
            <a:ln w="39688">
              <a:solidFill>
                <a:srgbClr val="E8EEF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1440" name="Freeform 61"/>
            <p:cNvSpPr>
              <a:spLocks/>
            </p:cNvSpPr>
            <p:nvPr/>
          </p:nvSpPr>
          <p:spPr bwMode="auto">
            <a:xfrm>
              <a:off x="7346952" y="2930525"/>
              <a:ext cx="1588" cy="431800"/>
            </a:xfrm>
            <a:custGeom>
              <a:avLst/>
              <a:gdLst>
                <a:gd name="T0" fmla="*/ 1 w 1"/>
                <a:gd name="T1" fmla="*/ 272 h 272"/>
                <a:gd name="T2" fmla="*/ 1 w 1"/>
                <a:gd name="T3" fmla="*/ 136 h 272"/>
                <a:gd name="T4" fmla="*/ 0 w 1"/>
                <a:gd name="T5" fmla="*/ 136 h 272"/>
                <a:gd name="T6" fmla="*/ 0 w 1"/>
                <a:gd name="T7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72">
                  <a:moveTo>
                    <a:pt x="1" y="272"/>
                  </a:moveTo>
                  <a:lnTo>
                    <a:pt x="1" y="136"/>
                  </a:lnTo>
                  <a:lnTo>
                    <a:pt x="0" y="136"/>
                  </a:lnTo>
                  <a:lnTo>
                    <a:pt x="0" y="0"/>
                  </a:lnTo>
                </a:path>
              </a:pathLst>
            </a:custGeom>
            <a:noFill/>
            <a:ln w="39688">
              <a:solidFill>
                <a:srgbClr val="E8EEF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1441" name="Freeform 62"/>
            <p:cNvSpPr>
              <a:spLocks/>
            </p:cNvSpPr>
            <p:nvPr/>
          </p:nvSpPr>
          <p:spPr bwMode="auto">
            <a:xfrm>
              <a:off x="4559302" y="4083050"/>
              <a:ext cx="671513" cy="431800"/>
            </a:xfrm>
            <a:custGeom>
              <a:avLst/>
              <a:gdLst>
                <a:gd name="T0" fmla="*/ 0 w 423"/>
                <a:gd name="T1" fmla="*/ 272 h 272"/>
                <a:gd name="T2" fmla="*/ 0 w 423"/>
                <a:gd name="T3" fmla="*/ 135 h 272"/>
                <a:gd name="T4" fmla="*/ 423 w 423"/>
                <a:gd name="T5" fmla="*/ 135 h 272"/>
                <a:gd name="T6" fmla="*/ 423 w 423"/>
                <a:gd name="T7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3" h="272">
                  <a:moveTo>
                    <a:pt x="0" y="272"/>
                  </a:moveTo>
                  <a:lnTo>
                    <a:pt x="0" y="135"/>
                  </a:lnTo>
                  <a:lnTo>
                    <a:pt x="423" y="135"/>
                  </a:lnTo>
                  <a:lnTo>
                    <a:pt x="423" y="0"/>
                  </a:lnTo>
                </a:path>
              </a:pathLst>
            </a:custGeom>
            <a:noFill/>
            <a:ln w="39688">
              <a:solidFill>
                <a:srgbClr val="E8EEF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1442" name="Freeform 63"/>
            <p:cNvSpPr>
              <a:spLocks/>
            </p:cNvSpPr>
            <p:nvPr/>
          </p:nvSpPr>
          <p:spPr bwMode="auto">
            <a:xfrm>
              <a:off x="5230814" y="4083050"/>
              <a:ext cx="1054100" cy="431800"/>
            </a:xfrm>
            <a:custGeom>
              <a:avLst/>
              <a:gdLst>
                <a:gd name="T0" fmla="*/ 664 w 664"/>
                <a:gd name="T1" fmla="*/ 272 h 272"/>
                <a:gd name="T2" fmla="*/ 664 w 664"/>
                <a:gd name="T3" fmla="*/ 135 h 272"/>
                <a:gd name="T4" fmla="*/ 0 w 664"/>
                <a:gd name="T5" fmla="*/ 135 h 272"/>
                <a:gd name="T6" fmla="*/ 0 w 664"/>
                <a:gd name="T7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4" h="272">
                  <a:moveTo>
                    <a:pt x="664" y="272"/>
                  </a:moveTo>
                  <a:lnTo>
                    <a:pt x="664" y="135"/>
                  </a:lnTo>
                  <a:lnTo>
                    <a:pt x="0" y="135"/>
                  </a:lnTo>
                  <a:lnTo>
                    <a:pt x="0" y="0"/>
                  </a:lnTo>
                </a:path>
              </a:pathLst>
            </a:custGeom>
            <a:noFill/>
            <a:ln w="39688">
              <a:solidFill>
                <a:srgbClr val="E8EEF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1443" name="Freeform 64"/>
            <p:cNvSpPr>
              <a:spLocks/>
            </p:cNvSpPr>
            <p:nvPr/>
          </p:nvSpPr>
          <p:spPr bwMode="auto">
            <a:xfrm>
              <a:off x="5230814" y="4083050"/>
              <a:ext cx="2778125" cy="431800"/>
            </a:xfrm>
            <a:custGeom>
              <a:avLst/>
              <a:gdLst>
                <a:gd name="T0" fmla="*/ 1750 w 1750"/>
                <a:gd name="T1" fmla="*/ 272 h 272"/>
                <a:gd name="T2" fmla="*/ 1750 w 1750"/>
                <a:gd name="T3" fmla="*/ 135 h 272"/>
                <a:gd name="T4" fmla="*/ 0 w 1750"/>
                <a:gd name="T5" fmla="*/ 135 h 272"/>
                <a:gd name="T6" fmla="*/ 0 w 1750"/>
                <a:gd name="T7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50" h="272">
                  <a:moveTo>
                    <a:pt x="1750" y="272"/>
                  </a:moveTo>
                  <a:lnTo>
                    <a:pt x="1750" y="135"/>
                  </a:lnTo>
                  <a:lnTo>
                    <a:pt x="0" y="135"/>
                  </a:lnTo>
                  <a:lnTo>
                    <a:pt x="0" y="0"/>
                  </a:lnTo>
                </a:path>
              </a:pathLst>
            </a:custGeom>
            <a:noFill/>
            <a:ln w="39688">
              <a:solidFill>
                <a:srgbClr val="E8EEF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1444" name="Freeform 65"/>
            <p:cNvSpPr>
              <a:spLocks/>
            </p:cNvSpPr>
            <p:nvPr/>
          </p:nvSpPr>
          <p:spPr bwMode="auto">
            <a:xfrm>
              <a:off x="5230814" y="4083050"/>
              <a:ext cx="4603750" cy="431800"/>
            </a:xfrm>
            <a:custGeom>
              <a:avLst/>
              <a:gdLst>
                <a:gd name="T0" fmla="*/ 2900 w 2900"/>
                <a:gd name="T1" fmla="*/ 272 h 272"/>
                <a:gd name="T2" fmla="*/ 2900 w 2900"/>
                <a:gd name="T3" fmla="*/ 135 h 272"/>
                <a:gd name="T4" fmla="*/ 0 w 2900"/>
                <a:gd name="T5" fmla="*/ 135 h 272"/>
                <a:gd name="T6" fmla="*/ 0 w 2900"/>
                <a:gd name="T7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0" h="272">
                  <a:moveTo>
                    <a:pt x="2900" y="272"/>
                  </a:moveTo>
                  <a:lnTo>
                    <a:pt x="2900" y="135"/>
                  </a:lnTo>
                  <a:lnTo>
                    <a:pt x="0" y="135"/>
                  </a:lnTo>
                  <a:lnTo>
                    <a:pt x="0" y="0"/>
                  </a:lnTo>
                </a:path>
              </a:pathLst>
            </a:custGeom>
            <a:noFill/>
            <a:ln w="39688">
              <a:solidFill>
                <a:srgbClr val="E8EEF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1445" name="Freeform 66"/>
            <p:cNvSpPr>
              <a:spLocks/>
            </p:cNvSpPr>
            <p:nvPr/>
          </p:nvSpPr>
          <p:spPr bwMode="auto">
            <a:xfrm>
              <a:off x="4151314" y="5665788"/>
              <a:ext cx="1679575" cy="720725"/>
            </a:xfrm>
            <a:prstGeom prst="roundRect">
              <a:avLst/>
            </a:prstGeom>
            <a:solidFill>
              <a:srgbClr val="E8EE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1447" name="Rectangle 68"/>
            <p:cNvSpPr>
              <a:spLocks noChangeArrowheads="1"/>
            </p:cNvSpPr>
            <p:nvPr/>
          </p:nvSpPr>
          <p:spPr bwMode="auto">
            <a:xfrm>
              <a:off x="4248152" y="5762142"/>
              <a:ext cx="1757363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User Defined 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1448" name="Rectangle 69"/>
            <p:cNvSpPr>
              <a:spLocks noChangeArrowheads="1"/>
            </p:cNvSpPr>
            <p:nvPr/>
          </p:nvSpPr>
          <p:spPr bwMode="auto">
            <a:xfrm>
              <a:off x="4538664" y="6054242"/>
              <a:ext cx="1081088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Classes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1450" name="Freeform 70"/>
            <p:cNvSpPr>
              <a:spLocks/>
            </p:cNvSpPr>
            <p:nvPr/>
          </p:nvSpPr>
          <p:spPr bwMode="auto">
            <a:xfrm>
              <a:off x="6715127" y="5665788"/>
              <a:ext cx="1639888" cy="720725"/>
            </a:xfrm>
            <a:prstGeom prst="roundRect">
              <a:avLst/>
            </a:prstGeom>
            <a:solidFill>
              <a:srgbClr val="E8EE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1452" name="Rectangle 72"/>
            <p:cNvSpPr>
              <a:spLocks noChangeArrowheads="1"/>
            </p:cNvSpPr>
            <p:nvPr/>
          </p:nvSpPr>
          <p:spPr bwMode="auto">
            <a:xfrm>
              <a:off x="6967539" y="5881688"/>
              <a:ext cx="1322388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Delegates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1453" name="Freeform 73"/>
            <p:cNvSpPr>
              <a:spLocks/>
            </p:cNvSpPr>
            <p:nvPr/>
          </p:nvSpPr>
          <p:spPr bwMode="auto">
            <a:xfrm>
              <a:off x="4991102" y="5235575"/>
              <a:ext cx="1293813" cy="430213"/>
            </a:xfrm>
            <a:custGeom>
              <a:avLst/>
              <a:gdLst>
                <a:gd name="T0" fmla="*/ 0 w 815"/>
                <a:gd name="T1" fmla="*/ 271 h 271"/>
                <a:gd name="T2" fmla="*/ 0 w 815"/>
                <a:gd name="T3" fmla="*/ 135 h 271"/>
                <a:gd name="T4" fmla="*/ 815 w 815"/>
                <a:gd name="T5" fmla="*/ 135 h 271"/>
                <a:gd name="T6" fmla="*/ 815 w 815"/>
                <a:gd name="T7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15" h="271">
                  <a:moveTo>
                    <a:pt x="0" y="271"/>
                  </a:moveTo>
                  <a:lnTo>
                    <a:pt x="0" y="135"/>
                  </a:lnTo>
                  <a:lnTo>
                    <a:pt x="815" y="135"/>
                  </a:lnTo>
                  <a:lnTo>
                    <a:pt x="815" y="0"/>
                  </a:lnTo>
                </a:path>
              </a:pathLst>
            </a:custGeom>
            <a:noFill/>
            <a:ln w="39688">
              <a:solidFill>
                <a:srgbClr val="E8EEF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1454" name="Freeform 74"/>
            <p:cNvSpPr>
              <a:spLocks/>
            </p:cNvSpPr>
            <p:nvPr/>
          </p:nvSpPr>
          <p:spPr bwMode="auto">
            <a:xfrm>
              <a:off x="6284914" y="5235575"/>
              <a:ext cx="1250950" cy="430213"/>
            </a:xfrm>
            <a:custGeom>
              <a:avLst/>
              <a:gdLst>
                <a:gd name="T0" fmla="*/ 788 w 788"/>
                <a:gd name="T1" fmla="*/ 271 h 271"/>
                <a:gd name="T2" fmla="*/ 788 w 788"/>
                <a:gd name="T3" fmla="*/ 135 h 271"/>
                <a:gd name="T4" fmla="*/ 0 w 788"/>
                <a:gd name="T5" fmla="*/ 135 h 271"/>
                <a:gd name="T6" fmla="*/ 0 w 788"/>
                <a:gd name="T7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88" h="271">
                  <a:moveTo>
                    <a:pt x="788" y="271"/>
                  </a:moveTo>
                  <a:lnTo>
                    <a:pt x="788" y="135"/>
                  </a:lnTo>
                  <a:lnTo>
                    <a:pt x="0" y="135"/>
                  </a:lnTo>
                  <a:lnTo>
                    <a:pt x="0" y="0"/>
                  </a:lnTo>
                </a:path>
              </a:pathLst>
            </a:custGeom>
            <a:noFill/>
            <a:ln w="39688">
              <a:solidFill>
                <a:srgbClr val="E8EEF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1455" name="Freeform 75"/>
            <p:cNvSpPr>
              <a:spLocks/>
            </p:cNvSpPr>
            <p:nvPr/>
          </p:nvSpPr>
          <p:spPr bwMode="auto">
            <a:xfrm>
              <a:off x="8278814" y="3359150"/>
              <a:ext cx="1733550" cy="720725"/>
            </a:xfrm>
            <a:prstGeom prst="roundRect">
              <a:avLst/>
            </a:prstGeom>
            <a:solidFill>
              <a:srgbClr val="E8EE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1457" name="Rectangle 77"/>
            <p:cNvSpPr>
              <a:spLocks noChangeArrowheads="1"/>
            </p:cNvSpPr>
            <p:nvPr/>
          </p:nvSpPr>
          <p:spPr bwMode="auto">
            <a:xfrm>
              <a:off x="8645527" y="3575050"/>
              <a:ext cx="1174750" cy="344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Dynamic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1458" name="Freeform 78"/>
            <p:cNvSpPr>
              <a:spLocks/>
            </p:cNvSpPr>
            <p:nvPr/>
          </p:nvSpPr>
          <p:spPr bwMode="auto">
            <a:xfrm>
              <a:off x="7346952" y="2930525"/>
              <a:ext cx="1800225" cy="428625"/>
            </a:xfrm>
            <a:custGeom>
              <a:avLst/>
              <a:gdLst>
                <a:gd name="T0" fmla="*/ 0 w 1134"/>
                <a:gd name="T1" fmla="*/ 0 h 270"/>
                <a:gd name="T2" fmla="*/ 0 w 1134"/>
                <a:gd name="T3" fmla="*/ 136 h 270"/>
                <a:gd name="T4" fmla="*/ 1134 w 1134"/>
                <a:gd name="T5" fmla="*/ 136 h 270"/>
                <a:gd name="T6" fmla="*/ 1134 w 1134"/>
                <a:gd name="T7" fmla="*/ 27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34" h="270">
                  <a:moveTo>
                    <a:pt x="0" y="0"/>
                  </a:moveTo>
                  <a:lnTo>
                    <a:pt x="0" y="136"/>
                  </a:lnTo>
                  <a:lnTo>
                    <a:pt x="1134" y="136"/>
                  </a:lnTo>
                  <a:lnTo>
                    <a:pt x="1134" y="270"/>
                  </a:lnTo>
                </a:path>
              </a:pathLst>
            </a:custGeom>
            <a:noFill/>
            <a:ln w="39688">
              <a:solidFill>
                <a:srgbClr val="E8EEF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39940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594" name="Rectangle 2"/>
          <p:cNvSpPr>
            <a:spLocks noChangeArrowheads="1"/>
          </p:cNvSpPr>
          <p:nvPr/>
        </p:nvSpPr>
        <p:spPr bwMode="auto">
          <a:xfrm>
            <a:off x="776615" y="990600"/>
            <a:ext cx="10599623" cy="56388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Student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7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name;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static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 IncorrectModifyStudent(Student student)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7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student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new Student("Changed: " + student.name);</a:t>
            </a:r>
          </a:p>
          <a:p>
            <a:pPr eaLnBrk="0" hangingPunct="0">
              <a:lnSpc>
                <a:spcPct val="7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static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 ModifyStudent(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ref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Student student)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7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student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new Student("Changed: " + student.name);</a:t>
            </a:r>
          </a:p>
          <a:p>
            <a:pPr eaLnBrk="0" hangingPunct="0">
              <a:lnSpc>
                <a:spcPct val="7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static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 Main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7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Student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 = new Student("Nakov");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Console.WriteLine(s.name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// Nakov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IncorrectModifyStudent(s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Console.WriteLine(s.name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// Nakov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ModifyStudent(</a:t>
            </a:r>
            <a:r>
              <a:rPr lang="en-US" sz="2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ref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s);</a:t>
            </a:r>
          </a:p>
          <a:p>
            <a:pPr eaLnBrk="0" hangingPunct="0">
              <a:lnSpc>
                <a:spcPct val="9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Console.WriteLine(s.name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// Changed: Nakov</a:t>
            </a:r>
          </a:p>
          <a:p>
            <a:pPr eaLnBrk="0" hangingPunct="0">
              <a:lnSpc>
                <a:spcPct val="7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7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 algn="r">
              <a:defRPr/>
            </a:pPr>
            <a:fld id="{58452FF4-89E3-4D1B-9927-2DBDC00E58D7}" type="slidenum">
              <a:rPr lang="en-US" sz="1100" smtClean="0"/>
              <a:pPr algn="r">
                <a:defRPr/>
              </a:pPr>
              <a:t>60</a:t>
            </a:fld>
            <a:endParaRPr lang="en-US" sz="11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 Parameters</a:t>
            </a:r>
            <a:r>
              <a:rPr lang="bg-BG" dirty="0"/>
              <a:t> – </a:t>
            </a:r>
            <a:r>
              <a:rPr lang="en-US" dirty="0"/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8029415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554" name="Rectangle 2"/>
          <p:cNvSpPr>
            <a:spLocks noGrp="1" noChangeArrowheads="1"/>
          </p:cNvSpPr>
          <p:nvPr>
            <p:ph type="title"/>
          </p:nvPr>
        </p:nvSpPr>
        <p:spPr>
          <a:xfrm>
            <a:off x="1499340" y="4953000"/>
            <a:ext cx="8938472" cy="8206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ref Parameters</a:t>
            </a:r>
            <a:endParaRPr lang="en-US" noProof="1"/>
          </a:p>
        </p:txBody>
      </p:sp>
      <p:sp>
        <p:nvSpPr>
          <p:cNvPr id="4" name="Subtitle 3"/>
          <p:cNvSpPr>
            <a:spLocks noGrp="1"/>
          </p:cNvSpPr>
          <p:nvPr>
            <p:ph type="body" idx="1"/>
          </p:nvPr>
        </p:nvSpPr>
        <p:spPr>
          <a:xfrm>
            <a:off x="1499340" y="5754968"/>
            <a:ext cx="8938472" cy="688256"/>
          </a:xfrm>
        </p:spPr>
        <p:txBody>
          <a:bodyPr/>
          <a:lstStyle/>
          <a:p>
            <a:r>
              <a:rPr dirty="0" smtClean="0"/>
              <a:t>Live Demo</a:t>
            </a:r>
            <a:endParaRPr lang="bg-BG" dirty="0"/>
          </a:p>
        </p:txBody>
      </p:sp>
      <p:pic>
        <p:nvPicPr>
          <p:cNvPr id="22530" name="Picture 2" descr="http://www.ddb-tech.com/pro/basic-technical-parameter/8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025" y="1676400"/>
            <a:ext cx="7357102" cy="27828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41367752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738" name="Rectangle 2"/>
          <p:cNvSpPr>
            <a:spLocks noChangeArrowheads="1"/>
          </p:cNvSpPr>
          <p:nvPr/>
        </p:nvSpPr>
        <p:spPr bwMode="auto">
          <a:xfrm>
            <a:off x="711015" y="1143000"/>
            <a:ext cx="10766795" cy="526297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TestOutParameters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static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Main()</a:t>
            </a:r>
            <a:endParaRPr lang="en-US" sz="21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  <a:endParaRPr lang="en-US" sz="21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Rectangle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 = new Rectangle(5, 10, 12, 8);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Point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location;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Dimensions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dimensions;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1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Location and dimension are not pre-initialized!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rect.GetLocationAndDimensions(</a:t>
            </a:r>
            <a:r>
              <a:rPr lang="en-US" sz="21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out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location, </a:t>
            </a:r>
            <a:r>
              <a:rPr lang="en-US" sz="21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out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dimensions);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	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("({0}, {1}, {2}, {3})", 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location.x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location.y, dimensions.width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dimensions.height);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Result: (5, 10, 12, 8)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1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  <a:endParaRPr lang="en-US" sz="21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 algn="r">
              <a:defRPr/>
            </a:pPr>
            <a:fld id="{58452FF4-89E3-4D1B-9927-2DBDC00E58D7}" type="slidenum">
              <a:rPr lang="en-US" sz="1100" smtClean="0"/>
              <a:pPr algn="r">
                <a:defRPr/>
              </a:pPr>
              <a:t>62</a:t>
            </a:fld>
            <a:endParaRPr lang="en-US" sz="1100" dirty="0"/>
          </a:p>
        </p:txBody>
      </p:sp>
      <p:sp>
        <p:nvSpPr>
          <p:cNvPr id="50074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 Parameters</a:t>
            </a:r>
            <a:r>
              <a:rPr lang="bg-BG" dirty="0"/>
              <a:t> – </a:t>
            </a:r>
            <a:r>
              <a:rPr lang="en-US" dirty="0"/>
              <a:t>Example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458949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out Parameters</a:t>
            </a:r>
            <a:endParaRPr lang="en-US" noProof="1"/>
          </a:p>
        </p:txBody>
      </p:sp>
      <p:sp>
        <p:nvSpPr>
          <p:cNvPr id="4" name="Subtit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dirty="0" smtClean="0"/>
              <a:t>Live Demo</a:t>
            </a:r>
            <a:endParaRPr lang="bg-BG" dirty="0"/>
          </a:p>
        </p:txBody>
      </p:sp>
      <p:pic>
        <p:nvPicPr>
          <p:cNvPr id="18434" name="Picture 2" descr="http://i7.photobucket.com/albums/y263/smurf4christ/hand_reaching_out_small-1-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3300" y="1243965"/>
            <a:ext cx="3441312" cy="3227070"/>
          </a:xfrm>
          <a:prstGeom prst="roundRect">
            <a:avLst>
              <a:gd name="adj" fmla="val 4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53347079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bg-BG" dirty="0"/>
          </a:p>
        </p:txBody>
      </p:sp>
      <p:sp>
        <p:nvSpPr>
          <p:cNvPr id="434179" name="Rectangle 3"/>
          <p:cNvSpPr>
            <a:spLocks noGrp="1" noChangeArrowheads="1"/>
          </p:cNvSpPr>
          <p:nvPr>
            <p:ph idx="1"/>
          </p:nvPr>
        </p:nvSpPr>
        <p:spPr>
          <a:xfrm>
            <a:off x="304721" y="1151120"/>
            <a:ext cx="11579384" cy="5478279"/>
          </a:xfrm>
        </p:spPr>
        <p:txBody>
          <a:bodyPr>
            <a:noAutofit/>
          </a:bodyPr>
          <a:lstStyle/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0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The Common </a:t>
            </a:r>
            <a:r>
              <a:rPr lang="en-US" sz="3000" dirty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Type System (CTS</a:t>
            </a:r>
            <a:r>
              <a:rPr lang="en-US" sz="30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) defines the data types in .NET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System.Object</a:t>
            </a:r>
            <a:r>
              <a:rPr lang="en-US" sz="30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is the base type</a:t>
            </a:r>
            <a:r>
              <a:rPr lang="bg-BG" sz="30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30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for all .NET types</a:t>
            </a:r>
            <a:endParaRPr lang="bg-BG" sz="3000" dirty="0">
              <a:effectLst>
                <a:outerShdw blurRad="50800" dist="38100" algn="tr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0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Object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cloning</a:t>
            </a:r>
            <a:r>
              <a:rPr lang="en-US" sz="30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copies the object data</a:t>
            </a:r>
          </a:p>
          <a:p>
            <a:pPr marL="723900" lvl="1" indent="-368300">
              <a:lnSpc>
                <a:spcPct val="100000"/>
              </a:lnSpc>
            </a:pPr>
            <a:r>
              <a:rPr lang="en-US" sz="30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Provided by 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ICloneable&lt;T&gt;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IComparable&lt;T&gt;</a:t>
            </a:r>
            <a:r>
              <a:rPr lang="en-US" sz="30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defines object comparison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IEnumerable&lt;T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&gt;</a:t>
            </a:r>
            <a:r>
              <a:rPr lang="en-US" sz="3000" dirty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30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defines an iterator over the</a:t>
            </a:r>
            <a:br>
              <a:rPr lang="en-US" sz="30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30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elements of the object (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30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support)</a:t>
            </a:r>
            <a:endParaRPr lang="en-US" sz="3000" dirty="0">
              <a:effectLst>
                <a:outerShdw blurRad="50800" dist="38100" algn="tr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Value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types </a:t>
            </a:r>
            <a:r>
              <a:rPr lang="en-US" sz="30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hold values in the stack, passed by value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Reference types </a:t>
            </a:r>
            <a:r>
              <a:rPr lang="en-US" sz="3000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hold value in the heap + address in the stack</a:t>
            </a:r>
            <a:endParaRPr lang="en-US" sz="3000" b="1" dirty="0">
              <a:solidFill>
                <a:schemeClr val="tx2">
                  <a:lumMod val="75000"/>
                </a:schemeClr>
              </a:solidFill>
              <a:effectLst>
                <a:outerShdw blurRad="50800" dist="38100" algn="tr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64</a:t>
            </a:fld>
            <a:endParaRPr lang="en-US" dirty="0"/>
          </a:p>
        </p:txBody>
      </p:sp>
      <p:pic>
        <p:nvPicPr>
          <p:cNvPr id="6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7773" y="2531711"/>
            <a:ext cx="3559806" cy="2640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41809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297" y="1424940"/>
            <a:ext cx="2203729" cy="784654"/>
          </a:xfrm>
          <a:prstGeom prst="roundRect">
            <a:avLst>
              <a:gd name="adj" fmla="val 3159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5612" y="1424940"/>
            <a:ext cx="1710402" cy="784860"/>
          </a:xfrm>
          <a:prstGeom prst="roundRect">
            <a:avLst>
              <a:gd name="adj" fmla="val 3159"/>
            </a:avLst>
          </a:prstGeom>
        </p:spPr>
      </p:pic>
      <p:pic>
        <p:nvPicPr>
          <p:cNvPr id="6" name="Picture 5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92052" y="1424940"/>
            <a:ext cx="2372207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689561" y="1424940"/>
            <a:ext cx="1991815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11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20064" y="1424940"/>
            <a:ext cx="2043459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3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93938" y="5463746"/>
            <a:ext cx="3096656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0" name="Picture 9">
            <a:hlinkClick r:id="rId15"/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985011" y="5570496"/>
            <a:ext cx="2947601" cy="568632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OOP – Common Type System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309535" y="5463746"/>
            <a:ext cx="1451877" cy="784654"/>
          </a:xfrm>
          <a:prstGeom prst="roundRect">
            <a:avLst>
              <a:gd name="adj" fmla="val 2953"/>
            </a:avLst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159214" y="5461225"/>
            <a:ext cx="2551399" cy="787175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63552"/>
          </a:xfrm>
        </p:spPr>
        <p:txBody>
          <a:bodyPr/>
          <a:lstStyle/>
          <a:p>
            <a:r>
              <a:rPr lang="en-US" dirty="0">
                <a:hlinkClick r:id="rId19"/>
              </a:rPr>
              <a:t>https://</a:t>
            </a:r>
            <a:r>
              <a:rPr lang="en-US" dirty="0" smtClean="0">
                <a:hlinkClick r:id="rId19"/>
              </a:rPr>
              <a:t>softuni.bg/courses/oop/</a:t>
            </a:r>
            <a:r>
              <a:rPr lang="en-US" dirty="0" smtClean="0"/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15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66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5"/>
              </a:rPr>
              <a:t>OOP</a:t>
            </a:r>
            <a:r>
              <a:rPr lang="en-US" sz="2000" dirty="0" smtClean="0"/>
              <a:t>" </a:t>
            </a:r>
            <a:r>
              <a:rPr lang="en-US" sz="2000" dirty="0"/>
              <a:t>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6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 tooltip="Software University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58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The </a:t>
            </a:r>
            <a:r>
              <a:rPr lang="bg-BG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noProof="1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System.Object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Type</a:t>
            </a:r>
            <a:endParaRPr lang="bg-BG" dirty="0" smtClean="0">
              <a:effectLst>
                <a:outerShdw blurRad="50800" dist="38100" algn="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Parent of All .NET Types</a:t>
            </a:r>
            <a:endParaRPr lang="bg-B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637" y="837445"/>
            <a:ext cx="3733858" cy="3898900"/>
          </a:xfrm>
          <a:prstGeom prst="roundRect">
            <a:avLst>
              <a:gd name="adj" fmla="val 7435"/>
            </a:avLst>
          </a:prstGeom>
          <a:effectLst>
            <a:softEdge rad="127000"/>
          </a:effectLst>
        </p:spPr>
      </p:pic>
      <p:pic>
        <p:nvPicPr>
          <p:cNvPr id="1026" name="Picture 2" descr="http://cdn1.iconfinder.com/data/icons/IS_programmers_icon_pack_vol2/512/object.png"/>
          <p:cNvPicPr>
            <a:picLocks noChangeAspect="1" noChangeArrowheads="1"/>
          </p:cNvPicPr>
          <p:nvPr/>
        </p:nvPicPr>
        <p:blipFill>
          <a:blip r:embed="rId3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319">
            <a:off x="6763437" y="1164267"/>
            <a:ext cx="4317610" cy="323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upload.wikimedia.org/wikipedia/commons/1/15/Water-elpot-transparent-3D-balls.pn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368481">
            <a:off x="461140" y="1283657"/>
            <a:ext cx="4303030" cy="3000270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7986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43000"/>
            <a:ext cx="11804822" cy="5570355"/>
          </a:xfrm>
        </p:spPr>
        <p:txBody>
          <a:bodyPr>
            <a:normAutofit/>
          </a:bodyPr>
          <a:lstStyle/>
          <a:p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System.Object</a:t>
            </a:r>
            <a:r>
              <a:rPr lang="en-US" dirty="0" smtClean="0"/>
              <a:t> is the base class for each</a:t>
            </a:r>
            <a:r>
              <a:rPr lang="bg-BG" dirty="0" smtClean="0"/>
              <a:t> .NET</a:t>
            </a:r>
            <a:r>
              <a:rPr lang="en-US" dirty="0" smtClean="0"/>
              <a:t> type</a:t>
            </a:r>
            <a:endParaRPr lang="bg-BG" dirty="0" smtClean="0"/>
          </a:p>
          <a:p>
            <a:pPr lvl="1"/>
            <a:r>
              <a:rPr lang="en-US" dirty="0" smtClean="0"/>
              <a:t>Inherited by default when a new type is defined</a:t>
            </a:r>
          </a:p>
          <a:p>
            <a:r>
              <a:rPr lang="en-US" dirty="0" smtClean="0"/>
              <a:t>Important virtual methods</a:t>
            </a:r>
            <a:r>
              <a:rPr lang="bg-BG" dirty="0" smtClean="0"/>
              <a:t>:</a:t>
            </a:r>
          </a:p>
          <a:p>
            <a:pPr lvl="1"/>
            <a:r>
              <a:rPr lang="en-US" b="1" dirty="0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Equals</a:t>
            </a:r>
            <a:r>
              <a:rPr lang="bg-BG" b="1" dirty="0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()</a:t>
            </a:r>
            <a:r>
              <a:rPr lang="bg-BG" dirty="0" smtClean="0"/>
              <a:t> – </a:t>
            </a:r>
            <a:r>
              <a:rPr lang="en-US" dirty="0" smtClean="0"/>
              <a:t>comparison with other objects</a:t>
            </a:r>
            <a:endParaRPr lang="bg-BG" dirty="0" smtClean="0"/>
          </a:p>
          <a:p>
            <a:pPr lvl="1"/>
            <a:r>
              <a:rPr lang="bg-BG" b="1" dirty="0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ToString()</a:t>
            </a:r>
            <a:r>
              <a:rPr lang="bg-BG" dirty="0" smtClean="0"/>
              <a:t> – </a:t>
            </a:r>
            <a:r>
              <a:rPr lang="en-US" dirty="0" smtClean="0"/>
              <a:t>represents the object as a string</a:t>
            </a:r>
            <a:endParaRPr lang="bg-BG" dirty="0" smtClean="0"/>
          </a:p>
          <a:p>
            <a:pPr lvl="1"/>
            <a:r>
              <a:rPr lang="bg-BG" b="1" dirty="0" smtClean="0">
                <a:ln w="500">
                  <a:noFill/>
                </a:ln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GetHashCode()</a:t>
            </a:r>
            <a:r>
              <a:rPr lang="bg-BG" dirty="0" smtClean="0"/>
              <a:t> – </a:t>
            </a:r>
            <a:r>
              <a:rPr lang="en-US" dirty="0" smtClean="0"/>
              <a:t>evaluates the hash code</a:t>
            </a:r>
            <a:br>
              <a:rPr lang="en-US" dirty="0" smtClean="0"/>
            </a:br>
            <a:r>
              <a:rPr lang="en-US" dirty="0" smtClean="0"/>
              <a:t>(used with hash-tables)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System.Object</a:t>
            </a:r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Type</a:t>
            </a:r>
            <a:r>
              <a:rPr lang="bg-BG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0856" y="2453140"/>
            <a:ext cx="2495556" cy="2722076"/>
          </a:xfrm>
          <a:prstGeom prst="roundRect">
            <a:avLst>
              <a:gd name="adj" fmla="val 5056"/>
            </a:avLst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090494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19" name="Picture 7" descr="C:\Users\Peter\Pictures\Kartinki Telerik\Untitled.jpg"/>
          <p:cNvPicPr>
            <a:picLocks noChangeAspect="1" noChangeArrowheads="1"/>
          </p:cNvPicPr>
          <p:nvPr/>
        </p:nvPicPr>
        <p:blipFill>
          <a:blip r:embed="rId2" cstate="screen">
            <a:lum contrast="-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7690" y="1295400"/>
            <a:ext cx="6048812" cy="28849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  <a:softEdge rad="12700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572000"/>
            <a:ext cx="8938472" cy="1582600"/>
          </a:xfrm>
        </p:spPr>
        <p:txBody>
          <a:bodyPr/>
          <a:lstStyle/>
          <a:p>
            <a:r>
              <a:rPr lang="en-US" dirty="0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Overriding the Virtual Methods in </a:t>
            </a:r>
            <a:r>
              <a:rPr lang="en-US" noProof="1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System.Object</a:t>
            </a:r>
            <a:endParaRPr lang="en-US" noProof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2" descr="http://cdn1.iconfinder.com/data/icons/IS_programmers_icon_pack_vol2/512/object.png"/>
          <p:cNvPicPr>
            <a:picLocks noChangeAspect="1" noChangeArrowheads="1"/>
          </p:cNvPicPr>
          <p:nvPr/>
        </p:nvPicPr>
        <p:blipFill>
          <a:blip r:embed="rId3" cstate="screen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319">
            <a:off x="7150909" y="1837468"/>
            <a:ext cx="3148780" cy="2362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8229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3521</Words>
  <Application>Microsoft Office PowerPoint</Application>
  <PresentationFormat>Custom</PresentationFormat>
  <Paragraphs>759</Paragraphs>
  <Slides>67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4" baseType="lpstr">
      <vt:lpstr>Arial</vt:lpstr>
      <vt:lpstr>Calibri</vt:lpstr>
      <vt:lpstr>Consolas</vt:lpstr>
      <vt:lpstr>Courier New</vt:lpstr>
      <vt:lpstr>Wingdings</vt:lpstr>
      <vt:lpstr>Wingdings 2</vt:lpstr>
      <vt:lpstr>SoftUni 16x9</vt:lpstr>
      <vt:lpstr>Common Type System</vt:lpstr>
      <vt:lpstr>Table of Contents</vt:lpstr>
      <vt:lpstr>What is Common Type System (CTS)?</vt:lpstr>
      <vt:lpstr>Inside .NET Framework</vt:lpstr>
      <vt:lpstr>What is CTS?</vt:lpstr>
      <vt:lpstr>.NET CTS Types Hierarchy </vt:lpstr>
      <vt:lpstr>The  System.Object Type</vt:lpstr>
      <vt:lpstr>System.Object Type </vt:lpstr>
      <vt:lpstr>Overriding the Virtual Methods in System.Object</vt:lpstr>
      <vt:lpstr>Overriding System.Object's Virtual Methods</vt:lpstr>
      <vt:lpstr>Overriding System.Object Methods – Example</vt:lpstr>
      <vt:lpstr>Overriding System.Object Methods – Example (2)</vt:lpstr>
      <vt:lpstr>Overriding ToString()</vt:lpstr>
      <vt:lpstr>Overriding the Virtual Methods in System.Object</vt:lpstr>
      <vt:lpstr>More About System.Object</vt:lpstr>
      <vt:lpstr>is and as Operators</vt:lpstr>
      <vt:lpstr>Type Operators in C#</vt:lpstr>
      <vt:lpstr>Operators is and as – Example</vt:lpstr>
      <vt:lpstr>Operators is and as – Example (2)</vt:lpstr>
      <vt:lpstr>Operators is and as</vt:lpstr>
      <vt:lpstr>Object Cloning</vt:lpstr>
      <vt:lpstr>Object Cloning</vt:lpstr>
      <vt:lpstr>Object Cloning (2)</vt:lpstr>
      <vt:lpstr>Object Cloning – Example</vt:lpstr>
      <vt:lpstr>Object Cloning – Example (2)</vt:lpstr>
      <vt:lpstr>Deep and Shallow Object Cloning</vt:lpstr>
      <vt:lpstr>The IComparable&lt;T&gt; Interface</vt:lpstr>
      <vt:lpstr>IComparable&lt;T&gt; Interface</vt:lpstr>
      <vt:lpstr>IComparable&lt;T&gt; – Example</vt:lpstr>
      <vt:lpstr>Implementing IComparable&lt;T&gt;</vt:lpstr>
      <vt:lpstr>Exercise in Class</vt:lpstr>
      <vt:lpstr>The IEnumerable&lt;T&gt; Interface</vt:lpstr>
      <vt:lpstr>IEnumerable&lt;T&gt;</vt:lpstr>
      <vt:lpstr>IEnumerator&lt;T&gt;</vt:lpstr>
      <vt:lpstr>Yield Return in C#</vt:lpstr>
      <vt:lpstr>Implementing IEnumerable&lt;T&gt;</vt:lpstr>
      <vt:lpstr>Value Types</vt:lpstr>
      <vt:lpstr>Value Types</vt:lpstr>
      <vt:lpstr>Reference Types</vt:lpstr>
      <vt:lpstr>Reference Types</vt:lpstr>
      <vt:lpstr>Value vs. Reference Types</vt:lpstr>
      <vt:lpstr>Process Memory</vt:lpstr>
      <vt:lpstr>Value vs. Reference Types</vt:lpstr>
      <vt:lpstr>Value vs Reference Types (2)</vt:lpstr>
      <vt:lpstr>Value and Reference Types – Example </vt:lpstr>
      <vt:lpstr>Stack Variable Allocation</vt:lpstr>
      <vt:lpstr>Types, Variables and Memory</vt:lpstr>
      <vt:lpstr>Value and Reference Types</vt:lpstr>
      <vt:lpstr>Boxing and Unboxing</vt:lpstr>
      <vt:lpstr>Boxing and Unboxing</vt:lpstr>
      <vt:lpstr>Boxing: How It Works</vt:lpstr>
      <vt:lpstr>Unboxing: How It Works?</vt:lpstr>
      <vt:lpstr>Boxing Value Types</vt:lpstr>
      <vt:lpstr>Boxing and Unboxing – Example </vt:lpstr>
      <vt:lpstr>Boxing and Unboxing Primitive Types</vt:lpstr>
      <vt:lpstr>Boxing and Unboxing – Example </vt:lpstr>
      <vt:lpstr>Boxing and Unboxing Custom Types</vt:lpstr>
      <vt:lpstr>Passing Parameters</vt:lpstr>
      <vt:lpstr>Passing Parameters: In, Out and Ref</vt:lpstr>
      <vt:lpstr>ref Parameters – Example</vt:lpstr>
      <vt:lpstr>ref Parameters</vt:lpstr>
      <vt:lpstr>out Parameters – Example</vt:lpstr>
      <vt:lpstr>out Parameters</vt:lpstr>
      <vt:lpstr>Summary</vt:lpstr>
      <vt:lpstr>OOP – Common Type System</vt:lpstr>
      <vt:lpstr>License</vt:lpstr>
      <vt:lpstr>Free Trainings @ Software University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Common Type System</dc:title>
  <dc:subject>Software Development Course</dc:subject>
  <dc:creator/>
  <cp:keywords>OOP, object-oriented programming, CTS, common type system, C#, Java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2015-06-22T17:55:14Z</dcterms:modified>
  <cp:category>OOP, programming, object-oriented programming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